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0" autoAdjust="0"/>
    <p:restoredTop sz="95918" autoAdjust="0"/>
  </p:normalViewPr>
  <p:slideViewPr>
    <p:cSldViewPr>
      <p:cViewPr>
        <p:scale>
          <a:sx n="153" d="100"/>
          <a:sy n="153" d="100"/>
        </p:scale>
        <p:origin x="2024" y="-6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2829-AA26-4873-820A-41998A4BF92C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C6CEA-3782-4FD8-94B1-9A834C1B278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375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="1" dirty="0"/>
              <a:t>RAPPEL DES CONSIGNES </a:t>
            </a:r>
            <a:r>
              <a:rPr lang="fr-CA" b="0" dirty="0"/>
              <a:t>(au besoin, voir</a:t>
            </a:r>
            <a:r>
              <a:rPr lang="fr-CA" b="0" baseline="0" dirty="0"/>
              <a:t> la démonstration)</a:t>
            </a:r>
            <a:endParaRPr lang="fr-CA" b="0" dirty="0"/>
          </a:p>
          <a:p>
            <a:endParaRPr lang="fr-CA" b="0" dirty="0"/>
          </a:p>
          <a:p>
            <a:pPr marL="228600" indent="-228600">
              <a:buFont typeface="+mj-lt"/>
              <a:buAutoNum type="arabicPeriod"/>
            </a:pPr>
            <a:r>
              <a:rPr lang="fr-CA" b="0" dirty="0"/>
              <a:t>Lire les cinq (5)</a:t>
            </a:r>
            <a:r>
              <a:rPr lang="fr-CA" b="0" baseline="0" dirty="0"/>
              <a:t> étapes avant de commencer.</a:t>
            </a:r>
            <a:endParaRPr lang="fr-CA" b="0" dirty="0"/>
          </a:p>
          <a:p>
            <a:pPr marL="228600" indent="-228600">
              <a:buFont typeface="+mj-lt"/>
              <a:buAutoNum type="arabicPeriod"/>
            </a:pPr>
            <a:r>
              <a:rPr lang="fr-CA" b="0" dirty="0"/>
              <a:t>Situations (</a:t>
            </a:r>
            <a:r>
              <a:rPr lang="fr-CA" b="1" dirty="0"/>
              <a:t>boites arrondies turquoises</a:t>
            </a:r>
            <a:r>
              <a:rPr lang="fr-CA" b="0" dirty="0"/>
              <a:t>)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dirty="0"/>
              <a:t>Résume quatre (4)</a:t>
            </a:r>
            <a:r>
              <a:rPr lang="fr-CA" b="0" baseline="0" dirty="0"/>
              <a:t> situations/moments où tu as eu l’occasion d’écrire, dont </a:t>
            </a:r>
            <a:r>
              <a:rPr lang="fr-CA" b="0" u="sng" baseline="0" dirty="0"/>
              <a:t>au moins une dans ton enfance</a:t>
            </a:r>
            <a:r>
              <a:rPr lang="fr-CA" b="0" u="none" baseline="0" dirty="0"/>
              <a:t> (avant ta quatrième année, ± avant 10 ans) </a:t>
            </a:r>
            <a:r>
              <a:rPr lang="fr-CA" b="0" u="sng" baseline="0" dirty="0"/>
              <a:t>et une plus récente </a:t>
            </a:r>
            <a:r>
              <a:rPr lang="fr-CA" b="0" u="none" baseline="0" dirty="0"/>
              <a:t>(depuis deux ans). Voici des exemples : texto à mamie, crayons de cire au restaurant, journal intime, etc.).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u="none" baseline="0" dirty="0"/>
              <a:t>Superpose tes boites turquoises à celles du schéma, en commençant par les souvenirs d’enfance à gauche.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fr-CA" b="0" u="none" baseline="0" dirty="0"/>
          </a:p>
          <a:p>
            <a:pPr marL="228600" indent="-228600">
              <a:buFont typeface="+mj-lt"/>
              <a:buAutoNum type="arabicPeriod"/>
            </a:pPr>
            <a:r>
              <a:rPr lang="fr-CA" b="0" dirty="0"/>
              <a:t>Personnes (</a:t>
            </a:r>
            <a:r>
              <a:rPr lang="fr-CA" b="1" dirty="0"/>
              <a:t>boites carrées blanches</a:t>
            </a:r>
            <a:r>
              <a:rPr lang="fr-CA" b="0" dirty="0"/>
              <a:t>)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dirty="0"/>
              <a:t>Pour chacune des quatre (4) situations, écris</a:t>
            </a:r>
            <a:r>
              <a:rPr lang="fr-CA" b="0" baseline="0" dirty="0"/>
              <a:t> le nom d’</a:t>
            </a:r>
            <a:r>
              <a:rPr lang="fr-CA" b="0" dirty="0"/>
              <a:t>une personne qui a</a:t>
            </a:r>
            <a:r>
              <a:rPr lang="fr-CA" b="0" baseline="0" dirty="0"/>
              <a:t> influencé (positivement ou négativement) ton action (écrire ou non), tes émotions, tes connaissances ou l’importance que tu donnes à l’écriture.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Déplace la boite au-dessus d’un ressort, vis-à-vis la situation.</a:t>
            </a:r>
          </a:p>
          <a:p>
            <a:pPr marL="457200" lvl="1" indent="0">
              <a:buFont typeface="+mj-lt"/>
              <a:buNone/>
            </a:pPr>
            <a:endParaRPr lang="fr-CA" b="0" baseline="0" dirty="0"/>
          </a:p>
          <a:p>
            <a:pPr marL="228600" indent="-228600">
              <a:buFont typeface="+mj-lt"/>
              <a:buAutoNum type="arabicPeriod"/>
            </a:pPr>
            <a:r>
              <a:rPr lang="fr-CA" b="0" baseline="0" dirty="0"/>
              <a:t>Influence (</a:t>
            </a:r>
            <a:r>
              <a:rPr lang="fr-CA" b="1" baseline="0" dirty="0"/>
              <a:t>flèches</a:t>
            </a:r>
            <a:r>
              <a:rPr lang="fr-CA" b="0" baseline="0" dirty="0"/>
              <a:t> rouges et vertes)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Déplace une flèche rouge ou verte à côté de chaque ressort, entre le nom de la personne et la situation.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Efface les flèches en trop.</a:t>
            </a:r>
          </a:p>
          <a:p>
            <a:pPr marL="457200" lvl="1" indent="0">
              <a:buFont typeface="+mj-lt"/>
              <a:buNone/>
            </a:pPr>
            <a:endParaRPr lang="fr-CA" b="0" baseline="0" dirty="0"/>
          </a:p>
          <a:p>
            <a:pPr marL="228600" indent="-228600">
              <a:buFont typeface="+mj-lt"/>
              <a:buAutoNum type="arabicPeriod"/>
            </a:pPr>
            <a:r>
              <a:rPr lang="fr-CA" b="0" baseline="0" dirty="0"/>
              <a:t>Rapport à l’écriture (</a:t>
            </a:r>
            <a:r>
              <a:rPr lang="fr-CA" b="1" baseline="0" dirty="0"/>
              <a:t>cercles</a:t>
            </a:r>
            <a:r>
              <a:rPr lang="fr-CA" b="0" baseline="0" dirty="0"/>
              <a:t>)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Choisis deux (2) situations que tu trouves particulièrement importantes.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Au-dessus de chacune des deux (2) situations choisies, déplace les quatre (4) cercles qui décrivent les dimensions du rapport à l’écriture.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Dans chacun des cercles, écris quelques mots qui décrivent :</a:t>
            </a:r>
          </a:p>
          <a:p>
            <a:pPr marL="1143000" lvl="2" indent="-228600">
              <a:buFont typeface="Calibri" panose="020F0502020204030204" pitchFamily="34" charset="0"/>
              <a:buChar char="₋"/>
            </a:pPr>
            <a:r>
              <a:rPr lang="fr-CA" b="0" baseline="0" dirty="0"/>
              <a:t>les </a:t>
            </a:r>
            <a:r>
              <a:rPr lang="fr-CA" b="0" u="sng" baseline="0" dirty="0"/>
              <a:t>connaissances</a:t>
            </a:r>
            <a:r>
              <a:rPr lang="fr-CA" b="0" baseline="0" dirty="0"/>
              <a:t> que cette situation t’a permis d’apprendre ou les connaissances dont tu as eu besoin;</a:t>
            </a:r>
          </a:p>
          <a:p>
            <a:pPr marL="1143000" lvl="2" indent="-228600">
              <a:buFont typeface="Calibri" panose="020F0502020204030204" pitchFamily="34" charset="0"/>
              <a:buChar char="₋"/>
            </a:pPr>
            <a:r>
              <a:rPr lang="fr-CA" b="0" baseline="0" dirty="0"/>
              <a:t>les </a:t>
            </a:r>
            <a:r>
              <a:rPr lang="fr-CA" b="0" u="sng" baseline="0" dirty="0"/>
              <a:t>actions</a:t>
            </a:r>
            <a:r>
              <a:rPr lang="fr-CA" b="0" baseline="0" dirty="0"/>
              <a:t> que tu as faites ou non;</a:t>
            </a:r>
          </a:p>
          <a:p>
            <a:pPr marL="1143000" lvl="2" indent="-228600">
              <a:buFont typeface="Calibri" panose="020F0502020204030204" pitchFamily="34" charset="0"/>
              <a:buChar char="₋"/>
            </a:pPr>
            <a:r>
              <a:rPr lang="fr-CA" b="0" baseline="0" dirty="0"/>
              <a:t>les </a:t>
            </a:r>
            <a:r>
              <a:rPr lang="fr-CA" b="0" u="sng" baseline="0" dirty="0"/>
              <a:t>émotions</a:t>
            </a:r>
            <a:r>
              <a:rPr lang="fr-CA" b="0" baseline="0" dirty="0"/>
              <a:t> que tu as senties à ce moment-là;</a:t>
            </a:r>
          </a:p>
          <a:p>
            <a:pPr marL="1143000" lvl="2" indent="-228600">
              <a:buFont typeface="Calibri" panose="020F0502020204030204" pitchFamily="34" charset="0"/>
              <a:buChar char="₋"/>
            </a:pPr>
            <a:r>
              <a:rPr lang="fr-CA" b="0" baseline="0" dirty="0"/>
              <a:t>le message que tu as retenu sur </a:t>
            </a:r>
            <a:r>
              <a:rPr lang="fr-CA" b="0" u="sng" baseline="0" dirty="0"/>
              <a:t>l’importance</a:t>
            </a:r>
            <a:r>
              <a:rPr lang="fr-CA" b="0" baseline="0" dirty="0"/>
              <a:t> de l’écriture (la valeur accordée).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Ajuste la taille de chaque cercle selon la place de chaque dimension (gros cercle = grande place, grande importance ou influence).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C6CEA-3782-4FD8-94B1-9A834C1B2780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950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150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812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854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004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368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1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725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517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478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22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177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0314-3E4A-4EB4-88B3-5584B10F38D9}" type="datetimeFigureOut">
              <a:rPr lang="fr-CA" smtClean="0"/>
              <a:t>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342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41792" y="5741969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tx2"/>
                </a:solidFill>
              </a:rPr>
              <a:t>Cœur de pirate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884386" y="7345404"/>
            <a:ext cx="1861458" cy="9236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Je suis allée voir le spectacle de Cœur de pirate et j’ai commencé à écrire mes propres chansons.</a:t>
            </a:r>
            <a:endParaRPr lang="fr-CA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29000" y="4495509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tx2"/>
                </a:solidFill>
              </a:rPr>
              <a:t>Marie-Chantal (psychologue)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17068" y="5927108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tx2"/>
                </a:solidFill>
              </a:rPr>
              <a:t>Mes parents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4920" y="4807252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tx2"/>
                </a:solidFill>
              </a:rPr>
              <a:t>Mme Carole (enseignante)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310982" y="6657240"/>
            <a:ext cx="1861458" cy="19097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En 2</a:t>
            </a:r>
            <a:r>
              <a:rPr lang="fr-CA" sz="1200" b="1" baseline="30000" dirty="0">
                <a:solidFill>
                  <a:schemeClr val="bg1"/>
                </a:solidFill>
              </a:rPr>
              <a:t>e</a:t>
            </a:r>
            <a:r>
              <a:rPr lang="fr-CA" sz="1200" b="1" dirty="0">
                <a:solidFill>
                  <a:schemeClr val="bg1"/>
                </a:solidFill>
              </a:rPr>
              <a:t> année, Mme Carole m’a chicanée devant la classe parce que j’ai fait trop de fautes dans la carte de Noël de mes parents.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2106994" y="7485323"/>
            <a:ext cx="1861458" cy="106003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Mes parents m’ont acheté des stylos à encre gel quand j’avais 10 ans et je voulais toujours </a:t>
            </a:r>
            <a:r>
              <a:rPr lang="fr-CA" sz="1200" b="1">
                <a:solidFill>
                  <a:schemeClr val="bg1"/>
                </a:solidFill>
              </a:rPr>
              <a:t>écrire avec eux.</a:t>
            </a:r>
            <a:endParaRPr lang="fr-CA" b="1" dirty="0">
              <a:solidFill>
                <a:schemeClr val="bg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346480" y="5908271"/>
            <a:ext cx="1792074" cy="167093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En 5</a:t>
            </a:r>
            <a:r>
              <a:rPr lang="fr-CA" sz="1200" b="1" baseline="30000" dirty="0">
                <a:solidFill>
                  <a:schemeClr val="bg1"/>
                </a:solidFill>
              </a:rPr>
              <a:t>e</a:t>
            </a:r>
            <a:r>
              <a:rPr lang="fr-CA" sz="1200" b="1" dirty="0">
                <a:solidFill>
                  <a:schemeClr val="bg1"/>
                </a:solidFill>
              </a:rPr>
              <a:t> année, j’ai été diagnostiquée avec un trouble d’apprentissage. Mme Marie-Chantal (</a:t>
            </a:r>
            <a:r>
              <a:rPr lang="fr-CA" sz="1200" b="1" dirty="0" err="1">
                <a:solidFill>
                  <a:schemeClr val="bg1"/>
                </a:solidFill>
              </a:rPr>
              <a:t>psychol</a:t>
            </a:r>
            <a:r>
              <a:rPr lang="fr-CA" sz="1200" b="1" dirty="0">
                <a:solidFill>
                  <a:schemeClr val="bg1"/>
                </a:solidFill>
              </a:rPr>
              <a:t>.) m’a donné des stratégies pour surmonter mes difficultés.</a:t>
            </a:r>
          </a:p>
        </p:txBody>
      </p:sp>
      <p:grpSp>
        <p:nvGrpSpPr>
          <p:cNvPr id="31" name="Groupe 30"/>
          <p:cNvGrpSpPr/>
          <p:nvPr/>
        </p:nvGrpSpPr>
        <p:grpSpPr>
          <a:xfrm>
            <a:off x="4371965" y="2429455"/>
            <a:ext cx="1240377" cy="1178358"/>
            <a:chOff x="-230544" y="4433342"/>
            <a:chExt cx="1240377" cy="1178358"/>
          </a:xfrm>
        </p:grpSpPr>
        <p:sp>
          <p:nvSpPr>
            <p:cNvPr id="25" name="Ellipse 24"/>
            <p:cNvSpPr/>
            <p:nvPr/>
          </p:nvSpPr>
          <p:spPr>
            <a:xfrm>
              <a:off x="-230544" y="4433342"/>
              <a:ext cx="1240377" cy="117835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00" b="1" dirty="0">
                  <a:solidFill>
                    <a:schemeClr val="tx1"/>
                  </a:solidFill>
                </a:rPr>
                <a:t>Je peux écrire quand je veux et pour qui je veux, personne ne peut m’en empêcher.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3172" y="4549266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importance</a:t>
              </a: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1337559" y="1485306"/>
            <a:ext cx="1095415" cy="1040644"/>
            <a:chOff x="-269207" y="4373192"/>
            <a:chExt cx="907408" cy="862038"/>
          </a:xfrm>
        </p:grpSpPr>
        <p:sp>
          <p:nvSpPr>
            <p:cNvPr id="33" name="Ellipse 32"/>
            <p:cNvSpPr/>
            <p:nvPr/>
          </p:nvSpPr>
          <p:spPr>
            <a:xfrm>
              <a:off x="-269207" y="4373192"/>
              <a:ext cx="907408" cy="8620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00" dirty="0">
                  <a:solidFill>
                    <a:schemeClr val="tx1"/>
                  </a:solidFill>
                </a:rPr>
                <a:t>Il est important de ne pas faire de fautes et de se relire.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-208448" y="4474690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Importance</a:t>
              </a: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1732571" y="2204936"/>
            <a:ext cx="973821" cy="826067"/>
            <a:chOff x="-202538" y="4358619"/>
            <a:chExt cx="812242" cy="684076"/>
          </a:xfrm>
        </p:grpSpPr>
        <p:sp>
          <p:nvSpPr>
            <p:cNvPr id="36" name="Ellipse 35"/>
            <p:cNvSpPr/>
            <p:nvPr/>
          </p:nvSpPr>
          <p:spPr>
            <a:xfrm>
              <a:off x="-158988" y="4358619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00" dirty="0">
                  <a:solidFill>
                    <a:schemeClr val="tx1"/>
                  </a:solidFill>
                </a:rPr>
                <a:t>J’ai appris comment écrire Noël.  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-202538" y="4446532"/>
              <a:ext cx="812242" cy="178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Connaissances</a:t>
              </a: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4884386" y="1133837"/>
            <a:ext cx="1709475" cy="1624001"/>
            <a:chOff x="-272392" y="3705942"/>
            <a:chExt cx="1709475" cy="1624001"/>
          </a:xfrm>
        </p:grpSpPr>
        <p:sp>
          <p:nvSpPr>
            <p:cNvPr id="39" name="Ellipse 38"/>
            <p:cNvSpPr/>
            <p:nvPr/>
          </p:nvSpPr>
          <p:spPr>
            <a:xfrm>
              <a:off x="-272392" y="3705942"/>
              <a:ext cx="1709475" cy="162400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1325" y="4106286"/>
              <a:ext cx="11020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Connaissances</a:t>
              </a:r>
              <a:endParaRPr lang="fr-CA" sz="800" dirty="0"/>
            </a:p>
            <a:p>
              <a:pPr algn="ctr"/>
              <a:r>
                <a:rPr lang="fr-CA" sz="800" dirty="0"/>
                <a:t>1. C’est normal de faire des fautes.</a:t>
              </a:r>
            </a:p>
            <a:p>
              <a:pPr algn="ctr"/>
              <a:r>
                <a:rPr lang="fr-CA" sz="800" dirty="0"/>
                <a:t>2. Il ne faut pas avoir peur de surmonter ses difficultés.</a:t>
              </a:r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2081727" y="1152765"/>
            <a:ext cx="1235614" cy="1040643"/>
            <a:chOff x="-209422" y="4374624"/>
            <a:chExt cx="812242" cy="684076"/>
          </a:xfrm>
        </p:grpSpPr>
        <p:sp>
          <p:nvSpPr>
            <p:cNvPr id="42" name="Ellipse 41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00" dirty="0">
                  <a:solidFill>
                    <a:schemeClr val="tx1"/>
                  </a:solidFill>
                </a:rPr>
                <a:t>Honte</a:t>
              </a:r>
            </a:p>
            <a:p>
              <a:pPr algn="ctr"/>
              <a:r>
                <a:rPr lang="fr-CA" sz="700" dirty="0">
                  <a:solidFill>
                    <a:schemeClr val="tx1"/>
                  </a:solidFill>
                </a:rPr>
                <a:t>Démotivation</a:t>
              </a:r>
            </a:p>
            <a:p>
              <a:pPr algn="ctr"/>
              <a:r>
                <a:rPr lang="fr-CA" sz="700" dirty="0">
                  <a:solidFill>
                    <a:schemeClr val="tx1"/>
                  </a:solidFill>
                </a:rPr>
                <a:t>En colère</a:t>
              </a: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-209422" y="4483720"/>
              <a:ext cx="812242" cy="141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Émotion</a:t>
              </a: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5391775" y="2700569"/>
            <a:ext cx="812242" cy="684076"/>
            <a:chOff x="-208448" y="4374624"/>
            <a:chExt cx="812242" cy="684076"/>
          </a:xfrm>
        </p:grpSpPr>
        <p:sp>
          <p:nvSpPr>
            <p:cNvPr id="45" name="Ellipse 44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-208448" y="4538355"/>
              <a:ext cx="8122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Émotion</a:t>
              </a:r>
            </a:p>
            <a:p>
              <a:pPr algn="ctr"/>
              <a:r>
                <a:rPr lang="fr-CA" sz="800" dirty="0"/>
                <a:t>Contente</a:t>
              </a:r>
            </a:p>
            <a:p>
              <a:pPr algn="ctr"/>
              <a:r>
                <a:rPr lang="fr-CA" sz="800" dirty="0"/>
                <a:t>Confiante</a:t>
              </a:r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2477120" y="1942615"/>
            <a:ext cx="1235614" cy="1040643"/>
            <a:chOff x="-207206" y="4374624"/>
            <a:chExt cx="812242" cy="684076"/>
          </a:xfrm>
        </p:grpSpPr>
        <p:sp>
          <p:nvSpPr>
            <p:cNvPr id="48" name="Ellipse 47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00" b="1" dirty="0">
                  <a:solidFill>
                    <a:schemeClr val="tx1"/>
                  </a:solidFill>
                </a:rPr>
                <a:t>J’ai arrêté d’écrire.</a:t>
              </a:r>
            </a:p>
            <a:p>
              <a:pPr algn="ctr"/>
              <a:r>
                <a:rPr lang="fr-CA" sz="700" b="1" dirty="0">
                  <a:solidFill>
                    <a:schemeClr val="tx1"/>
                  </a:solidFill>
                </a:rPr>
                <a:t>J’ai redoublé mes efforts à l’école.</a:t>
              </a:r>
            </a:p>
            <a:p>
              <a:pPr algn="ctr"/>
              <a:endParaRPr lang="fr-CA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-207206" y="4406950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Actions</a:t>
              </a: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3977182" y="1708438"/>
            <a:ext cx="1102041" cy="928147"/>
            <a:chOff x="-201629" y="4374624"/>
            <a:chExt cx="812242" cy="684076"/>
          </a:xfrm>
        </p:grpSpPr>
        <p:sp>
          <p:nvSpPr>
            <p:cNvPr id="51" name="Ellipse 50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-201629" y="4507207"/>
              <a:ext cx="812242" cy="430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Actions</a:t>
              </a:r>
            </a:p>
            <a:p>
              <a:pPr algn="ctr"/>
              <a:r>
                <a:rPr lang="fr-CA" sz="800" dirty="0"/>
                <a:t>J’ai commencé à écrire dans mes temps libres.</a:t>
              </a:r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7290048" y="2578327"/>
            <a:ext cx="288032" cy="2088232"/>
            <a:chOff x="2476128" y="3546532"/>
            <a:chExt cx="288032" cy="2088232"/>
          </a:xfrm>
        </p:grpSpPr>
        <p:cxnSp>
          <p:nvCxnSpPr>
            <p:cNvPr id="54" name="Connecteur droit avec flèche 53"/>
            <p:cNvCxnSpPr/>
            <p:nvPr/>
          </p:nvCxnSpPr>
          <p:spPr>
            <a:xfrm>
              <a:off x="2764160" y="4069824"/>
              <a:ext cx="0" cy="91745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 rot="16200000">
              <a:off x="1576028" y="4446632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éloigne de l’écrit</a:t>
              </a:r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4073864" y="4320741"/>
            <a:ext cx="299364" cy="2088232"/>
            <a:chOff x="3121252" y="3582567"/>
            <a:chExt cx="299364" cy="2088232"/>
          </a:xfrm>
        </p:grpSpPr>
        <p:cxnSp>
          <p:nvCxnSpPr>
            <p:cNvPr id="58" name="Connecteur droit avec flèche 57"/>
            <p:cNvCxnSpPr/>
            <p:nvPr/>
          </p:nvCxnSpPr>
          <p:spPr>
            <a:xfrm flipV="1">
              <a:off x="3420616" y="4158716"/>
              <a:ext cx="0" cy="8996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 rot="16200000">
              <a:off x="2221152" y="4482667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rapproche de l’écrit</a:t>
              </a:r>
            </a:p>
          </p:txBody>
        </p:sp>
      </p:grpSp>
      <p:grpSp>
        <p:nvGrpSpPr>
          <p:cNvPr id="67" name="Groupe 66"/>
          <p:cNvGrpSpPr/>
          <p:nvPr/>
        </p:nvGrpSpPr>
        <p:grpSpPr>
          <a:xfrm>
            <a:off x="5276859" y="5630223"/>
            <a:ext cx="299364" cy="2088232"/>
            <a:chOff x="3121252" y="3582567"/>
            <a:chExt cx="299364" cy="2088232"/>
          </a:xfrm>
        </p:grpSpPr>
        <p:cxnSp>
          <p:nvCxnSpPr>
            <p:cNvPr id="68" name="Connecteur droit avec flèche 67"/>
            <p:cNvCxnSpPr/>
            <p:nvPr/>
          </p:nvCxnSpPr>
          <p:spPr>
            <a:xfrm flipV="1">
              <a:off x="3420616" y="4158716"/>
              <a:ext cx="0" cy="8996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 rot="16200000">
              <a:off x="2221152" y="4482667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rapproche de l’écrit</a:t>
              </a:r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8146977" y="2524342"/>
            <a:ext cx="299364" cy="2088232"/>
            <a:chOff x="3121252" y="3582567"/>
            <a:chExt cx="299364" cy="2088232"/>
          </a:xfrm>
        </p:grpSpPr>
        <p:cxnSp>
          <p:nvCxnSpPr>
            <p:cNvPr id="71" name="Connecteur droit avec flèche 70"/>
            <p:cNvCxnSpPr/>
            <p:nvPr/>
          </p:nvCxnSpPr>
          <p:spPr>
            <a:xfrm flipV="1">
              <a:off x="3420616" y="4158716"/>
              <a:ext cx="0" cy="8996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 rot="16200000">
              <a:off x="2221152" y="4482667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rapproche de l’écrit</a:t>
              </a:r>
            </a:p>
          </p:txBody>
        </p:sp>
      </p:grpSp>
      <p:grpSp>
        <p:nvGrpSpPr>
          <p:cNvPr id="73" name="Groupe 72"/>
          <p:cNvGrpSpPr/>
          <p:nvPr/>
        </p:nvGrpSpPr>
        <p:grpSpPr>
          <a:xfrm>
            <a:off x="2373152" y="5825501"/>
            <a:ext cx="299364" cy="2088232"/>
            <a:chOff x="3121252" y="3582567"/>
            <a:chExt cx="299364" cy="2088232"/>
          </a:xfrm>
        </p:grpSpPr>
        <p:cxnSp>
          <p:nvCxnSpPr>
            <p:cNvPr id="74" name="Connecteur droit avec flèche 73"/>
            <p:cNvCxnSpPr/>
            <p:nvPr/>
          </p:nvCxnSpPr>
          <p:spPr>
            <a:xfrm flipV="1">
              <a:off x="3420616" y="4158716"/>
              <a:ext cx="0" cy="8996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 rot="16200000">
              <a:off x="2221152" y="4482667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rapproche de l’écrit</a:t>
              </a:r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7705745" y="2586438"/>
            <a:ext cx="288032" cy="2088232"/>
            <a:chOff x="2476128" y="3546532"/>
            <a:chExt cx="288032" cy="2088232"/>
          </a:xfrm>
        </p:grpSpPr>
        <p:cxnSp>
          <p:nvCxnSpPr>
            <p:cNvPr id="77" name="Connecteur droit avec flèche 76"/>
            <p:cNvCxnSpPr/>
            <p:nvPr/>
          </p:nvCxnSpPr>
          <p:spPr>
            <a:xfrm>
              <a:off x="2764160" y="4069824"/>
              <a:ext cx="0" cy="91745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 rot="16200000">
              <a:off x="1576028" y="4446632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éloigne de l’écrit</a:t>
              </a:r>
            </a:p>
          </p:txBody>
        </p:sp>
      </p:grpSp>
      <p:grpSp>
        <p:nvGrpSpPr>
          <p:cNvPr id="79" name="Groupe 78"/>
          <p:cNvGrpSpPr/>
          <p:nvPr/>
        </p:nvGrpSpPr>
        <p:grpSpPr>
          <a:xfrm>
            <a:off x="6858000" y="2586438"/>
            <a:ext cx="288032" cy="2088232"/>
            <a:chOff x="2476128" y="3546532"/>
            <a:chExt cx="288032" cy="2088232"/>
          </a:xfrm>
        </p:grpSpPr>
        <p:cxnSp>
          <p:nvCxnSpPr>
            <p:cNvPr id="80" name="Connecteur droit avec flèche 79"/>
            <p:cNvCxnSpPr/>
            <p:nvPr/>
          </p:nvCxnSpPr>
          <p:spPr>
            <a:xfrm>
              <a:off x="2764160" y="4069824"/>
              <a:ext cx="0" cy="91745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 rot="16200000">
              <a:off x="1576028" y="4446632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éloigne de l’écrit</a:t>
              </a:r>
            </a:p>
          </p:txBody>
        </p:sp>
      </p:grpSp>
      <p:grpSp>
        <p:nvGrpSpPr>
          <p:cNvPr id="82" name="Groupe 81"/>
          <p:cNvGrpSpPr/>
          <p:nvPr/>
        </p:nvGrpSpPr>
        <p:grpSpPr>
          <a:xfrm>
            <a:off x="651861" y="4729228"/>
            <a:ext cx="288032" cy="2423959"/>
            <a:chOff x="2476128" y="3546532"/>
            <a:chExt cx="288032" cy="2088232"/>
          </a:xfrm>
        </p:grpSpPr>
        <p:cxnSp>
          <p:nvCxnSpPr>
            <p:cNvPr id="83" name="Connecteur droit avec flèche 82"/>
            <p:cNvCxnSpPr/>
            <p:nvPr/>
          </p:nvCxnSpPr>
          <p:spPr>
            <a:xfrm>
              <a:off x="2764160" y="4069824"/>
              <a:ext cx="0" cy="91745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 rot="16200000">
              <a:off x="1576028" y="4446632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éloigne de l’écrit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08982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7290</TotalTime>
  <Words>562</Words>
  <Application>Microsoft Macintosh PowerPoint</Application>
  <PresentationFormat>Affichage à l'écran (4:3)</PresentationFormat>
  <Paragraphs>62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Babin</dc:creator>
  <cp:lastModifiedBy>Sonia Blouin</cp:lastModifiedBy>
  <cp:revision>25</cp:revision>
  <dcterms:created xsi:type="dcterms:W3CDTF">2020-07-31T18:04:44Z</dcterms:created>
  <dcterms:modified xsi:type="dcterms:W3CDTF">2020-12-11T20:33:49Z</dcterms:modified>
</cp:coreProperties>
</file>