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/>
    <p:restoredTop sz="72857" autoAdjust="0"/>
  </p:normalViewPr>
  <p:slideViewPr>
    <p:cSldViewPr>
      <p:cViewPr varScale="1">
        <p:scale>
          <a:sx n="68" d="100"/>
          <a:sy n="68" d="100"/>
        </p:scale>
        <p:origin x="2928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2829-AA26-4873-820A-41998A4BF92C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C6CEA-3782-4FD8-94B1-9A834C1B278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375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="1" dirty="0"/>
              <a:t>RAPPEL DES CONSIGNES </a:t>
            </a:r>
            <a:r>
              <a:rPr lang="fr-CA" b="0" dirty="0"/>
              <a:t>(au besoin, voir</a:t>
            </a:r>
            <a:r>
              <a:rPr lang="fr-CA" b="0" baseline="0" dirty="0"/>
              <a:t> la démonstration)</a:t>
            </a:r>
            <a:endParaRPr lang="fr-CA" b="0" dirty="0"/>
          </a:p>
          <a:p>
            <a:endParaRPr lang="fr-CA" b="0" dirty="0"/>
          </a:p>
          <a:p>
            <a:pPr marL="228600" indent="-228600">
              <a:buFont typeface="+mj-lt"/>
              <a:buAutoNum type="arabicPeriod"/>
            </a:pPr>
            <a:r>
              <a:rPr lang="fr-CA" b="0" dirty="0"/>
              <a:t>Lire les cinq (5)</a:t>
            </a:r>
            <a:r>
              <a:rPr lang="fr-CA" b="0" baseline="0" dirty="0"/>
              <a:t> étapes avant de commencer.</a:t>
            </a:r>
            <a:endParaRPr lang="fr-CA" b="0" dirty="0"/>
          </a:p>
          <a:p>
            <a:pPr marL="228600" indent="-228600">
              <a:buFont typeface="+mj-lt"/>
              <a:buAutoNum type="arabicPeriod"/>
            </a:pPr>
            <a:r>
              <a:rPr lang="fr-CA" b="0" dirty="0"/>
              <a:t>Situations (</a:t>
            </a:r>
            <a:r>
              <a:rPr lang="fr-CA" b="1" dirty="0"/>
              <a:t>boites arrondies turquoises</a:t>
            </a:r>
            <a:r>
              <a:rPr lang="fr-CA" b="0" dirty="0"/>
              <a:t>)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dirty="0"/>
              <a:t>Résume quatre (4)</a:t>
            </a:r>
            <a:r>
              <a:rPr lang="fr-CA" b="0" baseline="0" dirty="0"/>
              <a:t> situations/moments où tu as eu l’occasion d’écrire, dont </a:t>
            </a:r>
            <a:r>
              <a:rPr lang="fr-CA" b="0" u="sng" baseline="0" dirty="0"/>
              <a:t>au moins une dans ton enfance</a:t>
            </a:r>
            <a:r>
              <a:rPr lang="fr-CA" b="0" u="none" baseline="0" dirty="0"/>
              <a:t> (avant ta quatrième année, ± avant 10 ans) </a:t>
            </a:r>
            <a:r>
              <a:rPr lang="fr-CA" b="0" u="sng" baseline="0" dirty="0"/>
              <a:t>et une plus récente </a:t>
            </a:r>
            <a:r>
              <a:rPr lang="fr-CA" b="0" u="none" baseline="0" dirty="0"/>
              <a:t>(depuis deux ans). Voici des exemples : texto à mamie, crayons de cire au restaurant, journal intime, etc.).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u="none" baseline="0" dirty="0"/>
              <a:t>Superpose tes boites turquoises à celles du schéma, en commençant par les souvenirs d’enfance à gauche.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fr-CA" b="0" u="none" baseline="0" dirty="0"/>
          </a:p>
          <a:p>
            <a:pPr marL="228600" indent="-228600">
              <a:buFont typeface="+mj-lt"/>
              <a:buAutoNum type="arabicPeriod"/>
            </a:pPr>
            <a:r>
              <a:rPr lang="fr-CA" b="0" dirty="0"/>
              <a:t>Personnes (</a:t>
            </a:r>
            <a:r>
              <a:rPr lang="fr-CA" b="1" dirty="0"/>
              <a:t>boites carrées blanches</a:t>
            </a:r>
            <a:r>
              <a:rPr lang="fr-CA" b="0" dirty="0"/>
              <a:t>)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dirty="0"/>
              <a:t>Pour chacune des quatre (4) situations, écris</a:t>
            </a:r>
            <a:r>
              <a:rPr lang="fr-CA" b="0" baseline="0" dirty="0"/>
              <a:t> le nom d’</a:t>
            </a:r>
            <a:r>
              <a:rPr lang="fr-CA" b="0" dirty="0"/>
              <a:t>une personne qui a</a:t>
            </a:r>
            <a:r>
              <a:rPr lang="fr-CA" b="0" baseline="0" dirty="0"/>
              <a:t> influencé (positivement ou négativement) ton action (écrire ou non), tes émotions, tes connaissances ou l’importance que tu donnes à l’écriture.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Déplace la boite au-dessus d’un ressort, vis-à-vis la situation.</a:t>
            </a:r>
          </a:p>
          <a:p>
            <a:pPr marL="457200" lvl="1" indent="0">
              <a:buFont typeface="+mj-lt"/>
              <a:buNone/>
            </a:pPr>
            <a:endParaRPr lang="fr-CA" b="0" baseline="0" dirty="0"/>
          </a:p>
          <a:p>
            <a:pPr marL="228600" indent="-228600">
              <a:buFont typeface="+mj-lt"/>
              <a:buAutoNum type="arabicPeriod"/>
            </a:pPr>
            <a:r>
              <a:rPr lang="fr-CA" b="0" baseline="0" dirty="0"/>
              <a:t>Influence (</a:t>
            </a:r>
            <a:r>
              <a:rPr lang="fr-CA" b="1" baseline="0" dirty="0"/>
              <a:t>flèches</a:t>
            </a:r>
            <a:r>
              <a:rPr lang="fr-CA" b="0" baseline="0" dirty="0"/>
              <a:t> rouges et vertes)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Déplace une flèche rouge ou verte à côté de chaque ressort, entre le nom de la personne et la situation.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Efface les flèches en trop.</a:t>
            </a:r>
          </a:p>
          <a:p>
            <a:pPr marL="457200" lvl="1" indent="0">
              <a:buFont typeface="+mj-lt"/>
              <a:buNone/>
            </a:pPr>
            <a:endParaRPr lang="fr-CA" b="0" baseline="0" dirty="0"/>
          </a:p>
          <a:p>
            <a:pPr marL="228600" indent="-228600">
              <a:buFont typeface="+mj-lt"/>
              <a:buAutoNum type="arabicPeriod"/>
            </a:pPr>
            <a:r>
              <a:rPr lang="fr-CA" b="0" baseline="0" dirty="0"/>
              <a:t>Rapport à l’écriture (</a:t>
            </a:r>
            <a:r>
              <a:rPr lang="fr-CA" b="1" baseline="0" dirty="0"/>
              <a:t>cercles</a:t>
            </a:r>
            <a:r>
              <a:rPr lang="fr-CA" b="0" baseline="0" dirty="0"/>
              <a:t>) :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Choisis deux (2) situations que tu trouves particulièrement importantes.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Au-dessus de chacune des deux (2) situations choisies, déplace les quatre (4) cercles qui décrivent les dimensions du rapport à l’écriture.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Dans chacun des cercles, écris quelques mots qui décrivent :</a:t>
            </a:r>
          </a:p>
          <a:p>
            <a:pPr marL="1143000" lvl="2" indent="-228600">
              <a:buFont typeface="Calibri" panose="020F0502020204030204" pitchFamily="34" charset="0"/>
              <a:buChar char="₋"/>
            </a:pPr>
            <a:r>
              <a:rPr lang="fr-CA" b="0" baseline="0" dirty="0"/>
              <a:t>les </a:t>
            </a:r>
            <a:r>
              <a:rPr lang="fr-CA" b="0" u="sng" baseline="0" dirty="0"/>
              <a:t>connaissances</a:t>
            </a:r>
            <a:r>
              <a:rPr lang="fr-CA" b="0" baseline="0" dirty="0"/>
              <a:t> que cette situation t’a permis d’apprendre ou les connaissances dont tu as eu besoin;</a:t>
            </a:r>
          </a:p>
          <a:p>
            <a:pPr marL="1143000" lvl="2" indent="-228600">
              <a:buFont typeface="Calibri" panose="020F0502020204030204" pitchFamily="34" charset="0"/>
              <a:buChar char="₋"/>
            </a:pPr>
            <a:r>
              <a:rPr lang="fr-CA" b="0" baseline="0" dirty="0"/>
              <a:t>les </a:t>
            </a:r>
            <a:r>
              <a:rPr lang="fr-CA" b="0" u="sng" baseline="0" dirty="0"/>
              <a:t>actions</a:t>
            </a:r>
            <a:r>
              <a:rPr lang="fr-CA" b="0" baseline="0" dirty="0"/>
              <a:t> que tu as faites ou non;</a:t>
            </a:r>
          </a:p>
          <a:p>
            <a:pPr marL="1143000" lvl="2" indent="-228600">
              <a:buFont typeface="Calibri" panose="020F0502020204030204" pitchFamily="34" charset="0"/>
              <a:buChar char="₋"/>
            </a:pPr>
            <a:r>
              <a:rPr lang="fr-CA" b="0" baseline="0" dirty="0"/>
              <a:t>les </a:t>
            </a:r>
            <a:r>
              <a:rPr lang="fr-CA" b="0" u="sng" baseline="0" dirty="0"/>
              <a:t>émotions</a:t>
            </a:r>
            <a:r>
              <a:rPr lang="fr-CA" b="0" baseline="0" dirty="0"/>
              <a:t> que tu as senties à ce moment-là;</a:t>
            </a:r>
          </a:p>
          <a:p>
            <a:pPr marL="1143000" lvl="2" indent="-228600">
              <a:buFont typeface="Calibri" panose="020F0502020204030204" pitchFamily="34" charset="0"/>
              <a:buChar char="₋"/>
            </a:pPr>
            <a:r>
              <a:rPr lang="fr-CA" b="0" baseline="0" dirty="0"/>
              <a:t>le message que tu as retenu sur </a:t>
            </a:r>
            <a:r>
              <a:rPr lang="fr-CA" b="0" u="sng" baseline="0" dirty="0"/>
              <a:t>l’importance</a:t>
            </a:r>
            <a:r>
              <a:rPr lang="fr-CA" b="0" baseline="0" dirty="0"/>
              <a:t> de l’écriture (la valeur accordée).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fr-CA" b="0" baseline="0" dirty="0"/>
              <a:t>Ajuste la taille de chaque cercle selon la place de chaque dimension (gros cercle = grande place, grande importance ou influence).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C6CEA-3782-4FD8-94B1-9A834C1B2780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950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150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812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854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004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368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1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725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517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478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22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177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0314-3E4A-4EB4-88B3-5584B10F38D9}" type="datetimeFigureOut">
              <a:rPr lang="fr-CA" smtClean="0"/>
              <a:t>20-12-01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5159A-D0CD-44F1-A195-D6DB1A60C0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342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Écrire ici le nom ou le rôle d'une personne qui a eu une influence positive ou négative sur sa perception de la situation."/>
          <p:cNvSpPr/>
          <p:nvPr/>
        </p:nvSpPr>
        <p:spPr>
          <a:xfrm>
            <a:off x="-1583700" y="2375411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tx2"/>
                </a:solidFill>
              </a:rPr>
              <a:t>[nom/rôle de quelqu’un]</a:t>
            </a:r>
          </a:p>
        </p:txBody>
      </p:sp>
      <p:sp>
        <p:nvSpPr>
          <p:cNvPr id="11" name="Rectangle à coins arrondis 10" descr="Décrire ici une situation impliquant l'écriture."/>
          <p:cNvSpPr/>
          <p:nvPr/>
        </p:nvSpPr>
        <p:spPr>
          <a:xfrm>
            <a:off x="6237312" y="6084168"/>
            <a:ext cx="1861458" cy="4320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[situation d’écriture 4]</a:t>
            </a:r>
            <a:endParaRPr lang="fr-CA" b="1" dirty="0">
              <a:solidFill>
                <a:schemeClr val="bg1"/>
              </a:solidFill>
            </a:endParaRPr>
          </a:p>
        </p:txBody>
      </p:sp>
      <p:sp>
        <p:nvSpPr>
          <p:cNvPr id="14" name="Rectangle 13" descr="Écrire ici le nom ou le rôle d'une personne qui a eu une influence positive ou négative sur sa perception de la situation."/>
          <p:cNvSpPr/>
          <p:nvPr/>
        </p:nvSpPr>
        <p:spPr>
          <a:xfrm>
            <a:off x="-1508952" y="2874612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tx2"/>
                </a:solidFill>
              </a:rPr>
              <a:t>[nom/rôle de quelqu’un]</a:t>
            </a:r>
          </a:p>
        </p:txBody>
      </p:sp>
      <p:sp>
        <p:nvSpPr>
          <p:cNvPr id="15" name="Rectangle 14" descr="Écrire ici le nom ou le rôle d'une personne qui a eu une influence positive ou négative sur sa perception de la situation."/>
          <p:cNvSpPr/>
          <p:nvPr/>
        </p:nvSpPr>
        <p:spPr>
          <a:xfrm>
            <a:off x="-1508952" y="3347864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tx2"/>
                </a:solidFill>
              </a:rPr>
              <a:t>[nom/rôle de quelqu’un]</a:t>
            </a:r>
          </a:p>
        </p:txBody>
      </p:sp>
      <p:sp>
        <p:nvSpPr>
          <p:cNvPr id="16" name="Rectangle 15" descr="Écrire ici le nom ou le rôle d'une personne qui a eu une influence positive ou négative sur sa perception de la situation."/>
          <p:cNvSpPr/>
          <p:nvPr/>
        </p:nvSpPr>
        <p:spPr>
          <a:xfrm>
            <a:off x="-1592502" y="3851920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dirty="0">
                <a:solidFill>
                  <a:schemeClr val="tx2"/>
                </a:solidFill>
              </a:rPr>
              <a:t>[nom/rôle de quelqu’un]</a:t>
            </a:r>
          </a:p>
        </p:txBody>
      </p:sp>
      <p:sp>
        <p:nvSpPr>
          <p:cNvPr id="17" name="Rectangle à coins arrondis 16" descr="Décrire ici une situation impliquant l'écriture."/>
          <p:cNvSpPr/>
          <p:nvPr/>
        </p:nvSpPr>
        <p:spPr>
          <a:xfrm>
            <a:off x="6381328" y="4158600"/>
            <a:ext cx="1861458" cy="4320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[situation d’écriture 1]</a:t>
            </a:r>
            <a:endParaRPr lang="fr-CA" b="1" dirty="0">
              <a:solidFill>
                <a:schemeClr val="bg1"/>
              </a:solidFill>
            </a:endParaRPr>
          </a:p>
        </p:txBody>
      </p:sp>
      <p:sp>
        <p:nvSpPr>
          <p:cNvPr id="18" name="Rectangle à coins arrondis 17" descr="Décrire ici une situation impliquant l'écriture."/>
          <p:cNvSpPr/>
          <p:nvPr/>
        </p:nvSpPr>
        <p:spPr>
          <a:xfrm>
            <a:off x="5965609" y="4860032"/>
            <a:ext cx="1861458" cy="4320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[situation d’écriture 2]</a:t>
            </a:r>
            <a:endParaRPr lang="fr-CA" b="1" dirty="0">
              <a:solidFill>
                <a:schemeClr val="bg1"/>
              </a:solidFill>
            </a:endParaRPr>
          </a:p>
        </p:txBody>
      </p:sp>
      <p:sp>
        <p:nvSpPr>
          <p:cNvPr id="19" name="Rectangle à coins arrondis 18" descr="Décrire ici une situation impliquant l'écriture."/>
          <p:cNvSpPr/>
          <p:nvPr/>
        </p:nvSpPr>
        <p:spPr>
          <a:xfrm>
            <a:off x="6525344" y="5436096"/>
            <a:ext cx="1861458" cy="4320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solidFill>
                  <a:schemeClr val="bg1"/>
                </a:solidFill>
              </a:rPr>
              <a:t>[situation d’écriture 3]</a:t>
            </a:r>
            <a:endParaRPr lang="fr-CA" b="1" dirty="0">
              <a:solidFill>
                <a:schemeClr val="bg1"/>
              </a:solidFill>
            </a:endParaRPr>
          </a:p>
        </p:txBody>
      </p:sp>
      <p:grpSp>
        <p:nvGrpSpPr>
          <p:cNvPr id="31" name="Groupe 30" descr="Écrire ici l'importance que l'écriture a prise dans cette situation."/>
          <p:cNvGrpSpPr/>
          <p:nvPr/>
        </p:nvGrpSpPr>
        <p:grpSpPr>
          <a:xfrm>
            <a:off x="-1998623" y="4418895"/>
            <a:ext cx="812242" cy="684076"/>
            <a:chOff x="-208448" y="4374624"/>
            <a:chExt cx="812242" cy="684076"/>
          </a:xfrm>
        </p:grpSpPr>
        <p:sp>
          <p:nvSpPr>
            <p:cNvPr id="25" name="Ellipse 24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-208448" y="4474690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importance</a:t>
              </a:r>
            </a:p>
          </p:txBody>
        </p:sp>
      </p:grpSp>
      <p:grpSp>
        <p:nvGrpSpPr>
          <p:cNvPr id="32" name="Groupe 31" descr="Écrire ici l'importance que l'écriture a prise dans cette situation."/>
          <p:cNvGrpSpPr/>
          <p:nvPr/>
        </p:nvGrpSpPr>
        <p:grpSpPr>
          <a:xfrm>
            <a:off x="-1148259" y="4184986"/>
            <a:ext cx="812242" cy="684076"/>
            <a:chOff x="-208448" y="4374624"/>
            <a:chExt cx="812242" cy="684076"/>
          </a:xfrm>
        </p:grpSpPr>
        <p:sp>
          <p:nvSpPr>
            <p:cNvPr id="33" name="Ellipse 32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-208448" y="4474690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importance</a:t>
              </a:r>
            </a:p>
          </p:txBody>
        </p:sp>
      </p:grpSp>
      <p:grpSp>
        <p:nvGrpSpPr>
          <p:cNvPr id="35" name="Groupe 34" descr="Écrire ici vos connaissances acquises par rapport à l'écriture dans cette situation."/>
          <p:cNvGrpSpPr/>
          <p:nvPr/>
        </p:nvGrpSpPr>
        <p:grpSpPr>
          <a:xfrm>
            <a:off x="-492261" y="5868144"/>
            <a:ext cx="812242" cy="684076"/>
            <a:chOff x="-208448" y="4374624"/>
            <a:chExt cx="812242" cy="684076"/>
          </a:xfrm>
        </p:grpSpPr>
        <p:sp>
          <p:nvSpPr>
            <p:cNvPr id="36" name="Ellipse 35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-208448" y="4538355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connaissances</a:t>
              </a:r>
            </a:p>
          </p:txBody>
        </p:sp>
      </p:grpSp>
      <p:grpSp>
        <p:nvGrpSpPr>
          <p:cNvPr id="38" name="Groupe 37" descr="Écrire ici les connaissances acquises ou non dans cette situation."/>
          <p:cNvGrpSpPr/>
          <p:nvPr/>
        </p:nvGrpSpPr>
        <p:grpSpPr>
          <a:xfrm>
            <a:off x="-539584" y="4968044"/>
            <a:ext cx="812242" cy="684076"/>
            <a:chOff x="-208448" y="4374624"/>
            <a:chExt cx="812242" cy="684076"/>
          </a:xfrm>
        </p:grpSpPr>
        <p:sp>
          <p:nvSpPr>
            <p:cNvPr id="39" name="Ellipse 38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40" name="ZoneTexte 39" descr="Écrire ici vos connaissances acquises par rapport à l'écriture dans cette situation."/>
            <p:cNvSpPr txBox="1"/>
            <p:nvPr/>
          </p:nvSpPr>
          <p:spPr>
            <a:xfrm>
              <a:off x="-208448" y="4538355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connaissances</a:t>
              </a:r>
            </a:p>
          </p:txBody>
        </p:sp>
      </p:grpSp>
      <p:grpSp>
        <p:nvGrpSpPr>
          <p:cNvPr id="41" name="Groupe 40" descr="Écrire ici l'émotion générée par rapport à l'écriture dans cette situation."/>
          <p:cNvGrpSpPr/>
          <p:nvPr/>
        </p:nvGrpSpPr>
        <p:grpSpPr>
          <a:xfrm>
            <a:off x="-1469808" y="5058700"/>
            <a:ext cx="812242" cy="684076"/>
            <a:chOff x="-208448" y="4374624"/>
            <a:chExt cx="812242" cy="684076"/>
          </a:xfrm>
        </p:grpSpPr>
        <p:sp>
          <p:nvSpPr>
            <p:cNvPr id="42" name="Ellipse 41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-208448" y="4538355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émotion</a:t>
              </a:r>
            </a:p>
          </p:txBody>
        </p:sp>
      </p:grpSp>
      <p:grpSp>
        <p:nvGrpSpPr>
          <p:cNvPr id="44" name="Groupe 43" descr="Écrire ici l'émotion générée par rapport à l'écriture dans cette situation."/>
          <p:cNvGrpSpPr/>
          <p:nvPr/>
        </p:nvGrpSpPr>
        <p:grpSpPr>
          <a:xfrm>
            <a:off x="-1468566" y="5958154"/>
            <a:ext cx="812242" cy="684076"/>
            <a:chOff x="-208448" y="4374624"/>
            <a:chExt cx="812242" cy="684076"/>
          </a:xfrm>
        </p:grpSpPr>
        <p:sp>
          <p:nvSpPr>
            <p:cNvPr id="45" name="Ellipse 44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-208448" y="4538355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émotion</a:t>
              </a:r>
            </a:p>
          </p:txBody>
        </p:sp>
      </p:grpSp>
      <p:grpSp>
        <p:nvGrpSpPr>
          <p:cNvPr id="47" name="Groupe 46" descr="Écrire ici les pratiques d'écriture adoptées ou non dans cette situation."/>
          <p:cNvGrpSpPr/>
          <p:nvPr/>
        </p:nvGrpSpPr>
        <p:grpSpPr>
          <a:xfrm>
            <a:off x="-1100936" y="6844086"/>
            <a:ext cx="812242" cy="684076"/>
            <a:chOff x="-208448" y="4374624"/>
            <a:chExt cx="812242" cy="684076"/>
          </a:xfrm>
        </p:grpSpPr>
        <p:sp>
          <p:nvSpPr>
            <p:cNvPr id="48" name="Ellipse 47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-208448" y="4538355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actions</a:t>
              </a:r>
            </a:p>
          </p:txBody>
        </p:sp>
      </p:grpSp>
      <p:grpSp>
        <p:nvGrpSpPr>
          <p:cNvPr id="50" name="Groupe 49" descr="Écrire ici les pratiques d'écriture adoptées ou non dans cette situation."/>
          <p:cNvGrpSpPr/>
          <p:nvPr/>
        </p:nvGrpSpPr>
        <p:grpSpPr>
          <a:xfrm>
            <a:off x="-1947289" y="6804248"/>
            <a:ext cx="812242" cy="684076"/>
            <a:chOff x="-208448" y="4374624"/>
            <a:chExt cx="812242" cy="684076"/>
          </a:xfrm>
        </p:grpSpPr>
        <p:sp>
          <p:nvSpPr>
            <p:cNvPr id="51" name="Ellipse 50"/>
            <p:cNvSpPr/>
            <p:nvPr/>
          </p:nvSpPr>
          <p:spPr>
            <a:xfrm>
              <a:off x="-161125" y="4374624"/>
              <a:ext cx="720080" cy="6840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700" b="1" dirty="0">
                <a:solidFill>
                  <a:srgbClr val="00B0F0"/>
                </a:solidFill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-208448" y="4538355"/>
              <a:ext cx="8122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800" dirty="0">
                  <a:solidFill>
                    <a:srgbClr val="00B0F0"/>
                  </a:solidFill>
                </a:rPr>
                <a:t>actions</a:t>
              </a:r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588245" y="3995936"/>
            <a:ext cx="288032" cy="2088232"/>
            <a:chOff x="2476128" y="3546532"/>
            <a:chExt cx="288032" cy="2088232"/>
          </a:xfrm>
        </p:grpSpPr>
        <p:cxnSp>
          <p:nvCxnSpPr>
            <p:cNvPr id="54" name="Connecteur droit avec flèche 53"/>
            <p:cNvCxnSpPr/>
            <p:nvPr/>
          </p:nvCxnSpPr>
          <p:spPr>
            <a:xfrm>
              <a:off x="2764160" y="4069824"/>
              <a:ext cx="0" cy="91745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 descr="Rôle négatif de la personne, qui éloigne l'individu de l'écriture."/>
            <p:cNvSpPr/>
            <p:nvPr/>
          </p:nvSpPr>
          <p:spPr>
            <a:xfrm rot="16200000">
              <a:off x="1576028" y="4446632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éloigne de l’écrit</a:t>
              </a:r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2429596" y="3864259"/>
            <a:ext cx="299364" cy="2088232"/>
            <a:chOff x="3121252" y="3582567"/>
            <a:chExt cx="299364" cy="2088232"/>
          </a:xfrm>
        </p:grpSpPr>
        <p:cxnSp>
          <p:nvCxnSpPr>
            <p:cNvPr id="58" name="Connecteur droit avec flèche 57"/>
            <p:cNvCxnSpPr/>
            <p:nvPr/>
          </p:nvCxnSpPr>
          <p:spPr>
            <a:xfrm flipV="1">
              <a:off x="3420616" y="4158716"/>
              <a:ext cx="0" cy="8996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 rot="16200000">
              <a:off x="2221152" y="4482667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rapproche de l’écrit</a:t>
              </a:r>
            </a:p>
          </p:txBody>
        </p:sp>
      </p:grpSp>
      <p:grpSp>
        <p:nvGrpSpPr>
          <p:cNvPr id="67" name="Groupe 66"/>
          <p:cNvGrpSpPr/>
          <p:nvPr/>
        </p:nvGrpSpPr>
        <p:grpSpPr>
          <a:xfrm>
            <a:off x="3273652" y="3734967"/>
            <a:ext cx="299364" cy="2088232"/>
            <a:chOff x="3121252" y="3582567"/>
            <a:chExt cx="299364" cy="2088232"/>
          </a:xfrm>
        </p:grpSpPr>
        <p:cxnSp>
          <p:nvCxnSpPr>
            <p:cNvPr id="68" name="Connecteur droit avec flèche 67"/>
            <p:cNvCxnSpPr/>
            <p:nvPr/>
          </p:nvCxnSpPr>
          <p:spPr>
            <a:xfrm flipV="1">
              <a:off x="3420616" y="4158716"/>
              <a:ext cx="0" cy="8996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 descr="Rôle positif de la personne, qui rapproche l'individu de l'écriture."/>
            <p:cNvSpPr/>
            <p:nvPr/>
          </p:nvSpPr>
          <p:spPr>
            <a:xfrm rot="16200000">
              <a:off x="2221152" y="4482667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rapproche de l’écrit</a:t>
              </a:r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2881712" y="3923928"/>
            <a:ext cx="299364" cy="2088232"/>
            <a:chOff x="3121252" y="3582567"/>
            <a:chExt cx="299364" cy="2088232"/>
          </a:xfrm>
        </p:grpSpPr>
        <p:cxnSp>
          <p:nvCxnSpPr>
            <p:cNvPr id="71" name="Connecteur droit avec flèche 70"/>
            <p:cNvCxnSpPr/>
            <p:nvPr/>
          </p:nvCxnSpPr>
          <p:spPr>
            <a:xfrm flipV="1">
              <a:off x="3420616" y="4158716"/>
              <a:ext cx="0" cy="8996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 descr="Rôle positif de la personne, qui rapproche l'individu de l'écriture."/>
            <p:cNvSpPr/>
            <p:nvPr/>
          </p:nvSpPr>
          <p:spPr>
            <a:xfrm rot="16200000">
              <a:off x="2221152" y="4482667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rapproche de l’écrit</a:t>
              </a:r>
            </a:p>
          </p:txBody>
        </p:sp>
      </p:grpSp>
      <p:grpSp>
        <p:nvGrpSpPr>
          <p:cNvPr id="73" name="Groupe 72" descr="Rôle positif de la personne, qui rapproche l'individu de l'écriture."/>
          <p:cNvGrpSpPr/>
          <p:nvPr/>
        </p:nvGrpSpPr>
        <p:grpSpPr>
          <a:xfrm>
            <a:off x="3578452" y="4039767"/>
            <a:ext cx="299364" cy="2088232"/>
            <a:chOff x="3121252" y="3582567"/>
            <a:chExt cx="299364" cy="2088232"/>
          </a:xfrm>
        </p:grpSpPr>
        <p:cxnSp>
          <p:nvCxnSpPr>
            <p:cNvPr id="74" name="Connecteur droit avec flèche 73"/>
            <p:cNvCxnSpPr/>
            <p:nvPr/>
          </p:nvCxnSpPr>
          <p:spPr>
            <a:xfrm flipV="1">
              <a:off x="3420616" y="4158716"/>
              <a:ext cx="0" cy="8996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 rot="16200000">
              <a:off x="2221152" y="4482667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rapproche de l’écrit</a:t>
              </a:r>
            </a:p>
          </p:txBody>
        </p:sp>
      </p:grpSp>
      <p:grpSp>
        <p:nvGrpSpPr>
          <p:cNvPr id="76" name="Groupe 75" descr="Rôle négatif de la personne, qui éloigne l'individu de l'écriture."/>
          <p:cNvGrpSpPr/>
          <p:nvPr/>
        </p:nvGrpSpPr>
        <p:grpSpPr>
          <a:xfrm>
            <a:off x="980728" y="4158600"/>
            <a:ext cx="288032" cy="2088232"/>
            <a:chOff x="2476128" y="3546532"/>
            <a:chExt cx="288032" cy="2088232"/>
          </a:xfrm>
        </p:grpSpPr>
        <p:cxnSp>
          <p:nvCxnSpPr>
            <p:cNvPr id="77" name="Connecteur droit avec flèche 76"/>
            <p:cNvCxnSpPr/>
            <p:nvPr/>
          </p:nvCxnSpPr>
          <p:spPr>
            <a:xfrm>
              <a:off x="2764160" y="4069824"/>
              <a:ext cx="0" cy="91745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 descr="Rôle négatif de la personne, qui éloigne l'individu de l'écriture."/>
            <p:cNvSpPr/>
            <p:nvPr/>
          </p:nvSpPr>
          <p:spPr>
            <a:xfrm rot="16200000">
              <a:off x="1576028" y="4446632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éloigne de l’écrit</a:t>
              </a:r>
            </a:p>
          </p:txBody>
        </p:sp>
      </p:grpSp>
      <p:grpSp>
        <p:nvGrpSpPr>
          <p:cNvPr id="79" name="Groupe 78" descr="Rôle négatif de la personne, qui éloigne l'individu de l'écriture."/>
          <p:cNvGrpSpPr/>
          <p:nvPr/>
        </p:nvGrpSpPr>
        <p:grpSpPr>
          <a:xfrm>
            <a:off x="1484784" y="4096504"/>
            <a:ext cx="288032" cy="2088232"/>
            <a:chOff x="2476128" y="3546532"/>
            <a:chExt cx="288032" cy="2088232"/>
          </a:xfrm>
        </p:grpSpPr>
        <p:cxnSp>
          <p:nvCxnSpPr>
            <p:cNvPr id="80" name="Connecteur droit avec flèche 79"/>
            <p:cNvCxnSpPr/>
            <p:nvPr/>
          </p:nvCxnSpPr>
          <p:spPr>
            <a:xfrm>
              <a:off x="2764160" y="4069824"/>
              <a:ext cx="0" cy="91745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 rot="16200000">
              <a:off x="1576028" y="4446632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éloigne de l’écrit</a:t>
              </a:r>
            </a:p>
          </p:txBody>
        </p:sp>
      </p:grpSp>
      <p:grpSp>
        <p:nvGrpSpPr>
          <p:cNvPr id="82" name="Groupe 81" descr="Rôle négatif de la personne, qui éloigne l'individu de l'écriture."/>
          <p:cNvGrpSpPr/>
          <p:nvPr/>
        </p:nvGrpSpPr>
        <p:grpSpPr>
          <a:xfrm>
            <a:off x="1916832" y="4046277"/>
            <a:ext cx="288032" cy="2088232"/>
            <a:chOff x="2476128" y="3546532"/>
            <a:chExt cx="288032" cy="2088232"/>
          </a:xfrm>
        </p:grpSpPr>
        <p:cxnSp>
          <p:nvCxnSpPr>
            <p:cNvPr id="83" name="Connecteur droit avec flèche 82"/>
            <p:cNvCxnSpPr/>
            <p:nvPr/>
          </p:nvCxnSpPr>
          <p:spPr>
            <a:xfrm>
              <a:off x="2764160" y="4069824"/>
              <a:ext cx="0" cy="91745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 descr="Rôle négatif de la personne, qui éloigne l'individu de l'écriture."/>
            <p:cNvSpPr/>
            <p:nvPr/>
          </p:nvSpPr>
          <p:spPr>
            <a:xfrm rot="16200000">
              <a:off x="1576028" y="4446632"/>
              <a:ext cx="208823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000" dirty="0">
                  <a:solidFill>
                    <a:schemeClr val="tx1"/>
                  </a:solidFill>
                </a:rPr>
                <a:t>éloigne de l’écrit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08982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7122</TotalTime>
  <Words>417</Words>
  <Application>Microsoft Macintosh PowerPoint</Application>
  <PresentationFormat>Affichage à l'écran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Babin</dc:creator>
  <cp:lastModifiedBy>Sonia Blouin</cp:lastModifiedBy>
  <cp:revision>21</cp:revision>
  <dcterms:created xsi:type="dcterms:W3CDTF">2020-07-31T18:04:44Z</dcterms:created>
  <dcterms:modified xsi:type="dcterms:W3CDTF">2020-12-01T20:17:43Z</dcterms:modified>
</cp:coreProperties>
</file>