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embeddedFontLst>
    <p:embeddedFont>
      <p:font typeface="Viga"/>
      <p:regular r:id="rId10"/>
    </p:embeddedFont>
    <p:embeddedFont>
      <p:font typeface="Helvetica Neue"/>
      <p:regular r:id="rId11"/>
      <p:bold r:id="rId12"/>
      <p:italic r:id="rId13"/>
      <p:boldItalic r:id="rId14"/>
    </p:embeddedFont>
    <p:embeddedFont>
      <p:font typeface="Century Gothic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regular.fntdata"/><Relationship Id="rId10" Type="http://schemas.openxmlformats.org/officeDocument/2006/relationships/font" Target="fonts/Viga-regular.fntdata"/><Relationship Id="rId13" Type="http://schemas.openxmlformats.org/officeDocument/2006/relationships/font" Target="fonts/HelveticaNeue-italic.fntdata"/><Relationship Id="rId12" Type="http://schemas.openxmlformats.org/officeDocument/2006/relationships/font" Target="fonts/HelveticaNeue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enturyGothic-regular.fntdata"/><Relationship Id="rId14" Type="http://schemas.openxmlformats.org/officeDocument/2006/relationships/font" Target="fonts/HelveticaNeue-boldItalic.fntdata"/><Relationship Id="rId17" Type="http://schemas.openxmlformats.org/officeDocument/2006/relationships/font" Target="fonts/CenturyGothic-italic.fntdata"/><Relationship Id="rId16" Type="http://schemas.openxmlformats.org/officeDocument/2006/relationships/font" Target="fonts/CenturyGothic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CenturyGothic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CA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>
  <p:cSld name="Diapositive de titre">
    <p:bg>
      <p:bgPr>
        <a:solidFill>
          <a:schemeClr val="accent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0" y="1491639"/>
            <a:ext cx="12192000" cy="4224042"/>
          </a:xfrm>
          <a:prstGeom prst="roundRect">
            <a:avLst>
              <a:gd fmla="val 0" name="adj"/>
            </a:avLst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7" name="Google Shape;17;p2"/>
          <p:cNvSpPr txBox="1"/>
          <p:nvPr>
            <p:ph type="ctrTitle"/>
          </p:nvPr>
        </p:nvSpPr>
        <p:spPr>
          <a:xfrm>
            <a:off x="2359630" y="408674"/>
            <a:ext cx="7472740" cy="60237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1"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  <p:grpSp>
        <p:nvGrpSpPr>
          <p:cNvPr id="21" name="Google Shape;21;p2"/>
          <p:cNvGrpSpPr/>
          <p:nvPr/>
        </p:nvGrpSpPr>
        <p:grpSpPr>
          <a:xfrm>
            <a:off x="1602768" y="2537718"/>
            <a:ext cx="123290" cy="585626"/>
            <a:chOff x="1602768" y="2537718"/>
            <a:chExt cx="123290" cy="585626"/>
          </a:xfrm>
        </p:grpSpPr>
        <p:cxnSp>
          <p:nvCxnSpPr>
            <p:cNvPr id="22" name="Google Shape;22;p2"/>
            <p:cNvCxnSpPr/>
            <p:nvPr/>
          </p:nvCxnSpPr>
          <p:spPr>
            <a:xfrm rot="10800000">
              <a:off x="1664413" y="2661007"/>
              <a:ext cx="0" cy="462337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3" name="Google Shape;23;p2"/>
            <p:cNvSpPr/>
            <p:nvPr/>
          </p:nvSpPr>
          <p:spPr>
            <a:xfrm>
              <a:off x="1602768" y="2537718"/>
              <a:ext cx="123290" cy="123290"/>
            </a:xfrm>
            <a:prstGeom prst="ellipse">
              <a:avLst/>
            </a:prstGeom>
            <a:solidFill>
              <a:schemeClr val="dk2"/>
            </a:solidFill>
            <a:ln cap="flat" cmpd="sng" w="12700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24" name="Google Shape;24;p2"/>
          <p:cNvSpPr txBox="1"/>
          <p:nvPr>
            <p:ph idx="1" type="body"/>
          </p:nvPr>
        </p:nvSpPr>
        <p:spPr>
          <a:xfrm>
            <a:off x="409252" y="2014037"/>
            <a:ext cx="2541588" cy="4154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Helvetica Neue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grpSp>
        <p:nvGrpSpPr>
          <p:cNvPr id="25" name="Google Shape;25;p2"/>
          <p:cNvGrpSpPr/>
          <p:nvPr/>
        </p:nvGrpSpPr>
        <p:grpSpPr>
          <a:xfrm rot="10800000">
            <a:off x="3690559" y="3840950"/>
            <a:ext cx="123290" cy="585626"/>
            <a:chOff x="1602768" y="2537718"/>
            <a:chExt cx="123290" cy="585626"/>
          </a:xfrm>
        </p:grpSpPr>
        <p:cxnSp>
          <p:nvCxnSpPr>
            <p:cNvPr id="26" name="Google Shape;26;p2"/>
            <p:cNvCxnSpPr/>
            <p:nvPr/>
          </p:nvCxnSpPr>
          <p:spPr>
            <a:xfrm rot="10800000">
              <a:off x="1664413" y="2661007"/>
              <a:ext cx="0" cy="462337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7" name="Google Shape;27;p2"/>
            <p:cNvSpPr/>
            <p:nvPr/>
          </p:nvSpPr>
          <p:spPr>
            <a:xfrm>
              <a:off x="1602768" y="2537718"/>
              <a:ext cx="123290" cy="123290"/>
            </a:xfrm>
            <a:prstGeom prst="ellipse">
              <a:avLst/>
            </a:prstGeom>
            <a:solidFill>
              <a:schemeClr val="dk2"/>
            </a:solidFill>
            <a:ln cap="flat" cmpd="sng" w="12700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28" name="Google Shape;28;p2"/>
          <p:cNvSpPr txBox="1"/>
          <p:nvPr>
            <p:ph idx="2" type="body"/>
          </p:nvPr>
        </p:nvSpPr>
        <p:spPr>
          <a:xfrm>
            <a:off x="2481409" y="4831273"/>
            <a:ext cx="2541588" cy="4154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Helvetica Neue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2"/>
          <p:cNvSpPr txBox="1"/>
          <p:nvPr>
            <p:ph idx="3" type="body"/>
          </p:nvPr>
        </p:nvSpPr>
        <p:spPr>
          <a:xfrm>
            <a:off x="2481409" y="4520326"/>
            <a:ext cx="2541588" cy="2875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Helvetica Neue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grpSp>
        <p:nvGrpSpPr>
          <p:cNvPr id="30" name="Google Shape;30;p2"/>
          <p:cNvGrpSpPr/>
          <p:nvPr/>
        </p:nvGrpSpPr>
        <p:grpSpPr>
          <a:xfrm>
            <a:off x="6034353" y="2537718"/>
            <a:ext cx="123290" cy="585626"/>
            <a:chOff x="1602768" y="2537718"/>
            <a:chExt cx="123290" cy="585626"/>
          </a:xfrm>
        </p:grpSpPr>
        <p:cxnSp>
          <p:nvCxnSpPr>
            <p:cNvPr id="31" name="Google Shape;31;p2"/>
            <p:cNvCxnSpPr/>
            <p:nvPr/>
          </p:nvCxnSpPr>
          <p:spPr>
            <a:xfrm rot="10800000">
              <a:off x="1664413" y="2661007"/>
              <a:ext cx="0" cy="462337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2" name="Google Shape;32;p2"/>
            <p:cNvSpPr/>
            <p:nvPr/>
          </p:nvSpPr>
          <p:spPr>
            <a:xfrm>
              <a:off x="1602768" y="2537718"/>
              <a:ext cx="123290" cy="123290"/>
            </a:xfrm>
            <a:prstGeom prst="ellipse">
              <a:avLst/>
            </a:prstGeom>
            <a:solidFill>
              <a:schemeClr val="dk2"/>
            </a:solidFill>
            <a:ln cap="flat" cmpd="sng" w="12700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33" name="Google Shape;33;p2"/>
          <p:cNvSpPr txBox="1"/>
          <p:nvPr>
            <p:ph idx="4" type="body"/>
          </p:nvPr>
        </p:nvSpPr>
        <p:spPr>
          <a:xfrm>
            <a:off x="4886849" y="2014037"/>
            <a:ext cx="2541588" cy="4154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Helvetica Neue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2"/>
          <p:cNvSpPr txBox="1"/>
          <p:nvPr>
            <p:ph idx="5" type="body"/>
          </p:nvPr>
        </p:nvSpPr>
        <p:spPr>
          <a:xfrm>
            <a:off x="4886849" y="1703090"/>
            <a:ext cx="2541588" cy="2875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Helvetica Neue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grpSp>
        <p:nvGrpSpPr>
          <p:cNvPr id="35" name="Google Shape;35;p2"/>
          <p:cNvGrpSpPr/>
          <p:nvPr/>
        </p:nvGrpSpPr>
        <p:grpSpPr>
          <a:xfrm rot="10800000">
            <a:off x="8272833" y="3840950"/>
            <a:ext cx="123290" cy="585626"/>
            <a:chOff x="1602768" y="2537718"/>
            <a:chExt cx="123290" cy="585626"/>
          </a:xfrm>
        </p:grpSpPr>
        <p:cxnSp>
          <p:nvCxnSpPr>
            <p:cNvPr id="36" name="Google Shape;36;p2"/>
            <p:cNvCxnSpPr/>
            <p:nvPr/>
          </p:nvCxnSpPr>
          <p:spPr>
            <a:xfrm rot="10800000">
              <a:off x="1664413" y="2661007"/>
              <a:ext cx="0" cy="462337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7" name="Google Shape;37;p2"/>
            <p:cNvSpPr/>
            <p:nvPr/>
          </p:nvSpPr>
          <p:spPr>
            <a:xfrm>
              <a:off x="1602768" y="2537718"/>
              <a:ext cx="123290" cy="123290"/>
            </a:xfrm>
            <a:prstGeom prst="ellipse">
              <a:avLst/>
            </a:prstGeom>
            <a:solidFill>
              <a:schemeClr val="dk2"/>
            </a:solidFill>
            <a:ln cap="flat" cmpd="sng" w="12700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38" name="Google Shape;38;p2"/>
          <p:cNvSpPr txBox="1"/>
          <p:nvPr>
            <p:ph idx="6" type="body"/>
          </p:nvPr>
        </p:nvSpPr>
        <p:spPr>
          <a:xfrm>
            <a:off x="7063683" y="4831273"/>
            <a:ext cx="2541588" cy="4154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Helvetica Neue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2"/>
          <p:cNvSpPr txBox="1"/>
          <p:nvPr>
            <p:ph idx="7" type="body"/>
          </p:nvPr>
        </p:nvSpPr>
        <p:spPr>
          <a:xfrm>
            <a:off x="7063683" y="4520326"/>
            <a:ext cx="2541588" cy="2875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Helvetica Neue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grpSp>
        <p:nvGrpSpPr>
          <p:cNvPr id="40" name="Google Shape;40;p2"/>
          <p:cNvGrpSpPr/>
          <p:nvPr/>
        </p:nvGrpSpPr>
        <p:grpSpPr>
          <a:xfrm>
            <a:off x="10607434" y="2537718"/>
            <a:ext cx="123290" cy="585626"/>
            <a:chOff x="1602768" y="2537718"/>
            <a:chExt cx="123290" cy="585626"/>
          </a:xfrm>
        </p:grpSpPr>
        <p:cxnSp>
          <p:nvCxnSpPr>
            <p:cNvPr id="41" name="Google Shape;41;p2"/>
            <p:cNvCxnSpPr/>
            <p:nvPr/>
          </p:nvCxnSpPr>
          <p:spPr>
            <a:xfrm rot="10800000">
              <a:off x="1664413" y="2661007"/>
              <a:ext cx="0" cy="462337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2" name="Google Shape;42;p2"/>
            <p:cNvSpPr/>
            <p:nvPr/>
          </p:nvSpPr>
          <p:spPr>
            <a:xfrm>
              <a:off x="1602768" y="2537718"/>
              <a:ext cx="123290" cy="123290"/>
            </a:xfrm>
            <a:prstGeom prst="ellipse">
              <a:avLst/>
            </a:prstGeom>
            <a:solidFill>
              <a:schemeClr val="dk2"/>
            </a:solidFill>
            <a:ln cap="flat" cmpd="sng" w="12700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43" name="Google Shape;43;p2"/>
          <p:cNvSpPr txBox="1"/>
          <p:nvPr>
            <p:ph idx="8" type="body"/>
          </p:nvPr>
        </p:nvSpPr>
        <p:spPr>
          <a:xfrm>
            <a:off x="9459930" y="2014037"/>
            <a:ext cx="2541588" cy="4154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Helvetica Neue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"/>
          <p:cNvSpPr txBox="1"/>
          <p:nvPr>
            <p:ph idx="9" type="body"/>
          </p:nvPr>
        </p:nvSpPr>
        <p:spPr>
          <a:xfrm>
            <a:off x="9459930" y="1703090"/>
            <a:ext cx="2541588" cy="2875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Helvetica Neue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2"/>
          <p:cNvSpPr txBox="1"/>
          <p:nvPr>
            <p:ph idx="13" type="body"/>
          </p:nvPr>
        </p:nvSpPr>
        <p:spPr>
          <a:xfrm>
            <a:off x="409252" y="1703090"/>
            <a:ext cx="2541588" cy="2875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lvetica Neue"/>
              <a:buNone/>
              <a:defRPr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"/>
          <p:cNvSpPr/>
          <p:nvPr/>
        </p:nvSpPr>
        <p:spPr>
          <a:xfrm>
            <a:off x="425618" y="3217095"/>
            <a:ext cx="2322816" cy="506002"/>
          </a:xfrm>
          <a:prstGeom prst="parallelogram">
            <a:avLst>
              <a:gd fmla="val 59518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7" name="Google Shape;47;p2"/>
          <p:cNvSpPr/>
          <p:nvPr/>
        </p:nvSpPr>
        <p:spPr>
          <a:xfrm>
            <a:off x="2688287" y="3217095"/>
            <a:ext cx="2322816" cy="506002"/>
          </a:xfrm>
          <a:prstGeom prst="parallelogram">
            <a:avLst>
              <a:gd fmla="val 59518" name="adj"/>
            </a:avLst>
          </a:prstGeom>
          <a:solidFill>
            <a:srgbClr val="FFC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8" name="Google Shape;48;p2"/>
          <p:cNvSpPr/>
          <p:nvPr/>
        </p:nvSpPr>
        <p:spPr>
          <a:xfrm>
            <a:off x="4950956" y="3217095"/>
            <a:ext cx="2322816" cy="506002"/>
          </a:xfrm>
          <a:prstGeom prst="parallelogram">
            <a:avLst>
              <a:gd fmla="val 59518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9" name="Google Shape;49;p2"/>
          <p:cNvSpPr/>
          <p:nvPr/>
        </p:nvSpPr>
        <p:spPr>
          <a:xfrm>
            <a:off x="7213626" y="3217095"/>
            <a:ext cx="2322816" cy="506002"/>
          </a:xfrm>
          <a:prstGeom prst="parallelogram">
            <a:avLst>
              <a:gd fmla="val 59518" name="adj"/>
            </a:avLst>
          </a:prstGeom>
          <a:solidFill>
            <a:srgbClr val="FFC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0" name="Google Shape;50;p2"/>
          <p:cNvSpPr/>
          <p:nvPr/>
        </p:nvSpPr>
        <p:spPr>
          <a:xfrm>
            <a:off x="9476296" y="3217095"/>
            <a:ext cx="2322816" cy="506002"/>
          </a:xfrm>
          <a:prstGeom prst="parallelogram">
            <a:avLst>
              <a:gd fmla="val 59518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-tête de section" type="secHead">
  <p:cSld name="SECTION_HEADER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entury Gothic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B8A90"/>
              </a:buClr>
              <a:buSzPts val="2400"/>
              <a:buNone/>
              <a:defRPr sz="2400">
                <a:solidFill>
                  <a:srgbClr val="8B8A90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A90"/>
              </a:buClr>
              <a:buSzPts val="2000"/>
              <a:buNone/>
              <a:defRPr sz="2000">
                <a:solidFill>
                  <a:srgbClr val="8B8A90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A90"/>
              </a:buClr>
              <a:buSzPts val="1800"/>
              <a:buNone/>
              <a:defRPr sz="1800">
                <a:solidFill>
                  <a:srgbClr val="8B8A90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A90"/>
              </a:buClr>
              <a:buSzPts val="1600"/>
              <a:buNone/>
              <a:defRPr sz="1600">
                <a:solidFill>
                  <a:srgbClr val="8B8A90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A90"/>
              </a:buClr>
              <a:buSzPts val="1600"/>
              <a:buNone/>
              <a:defRPr sz="1600">
                <a:solidFill>
                  <a:srgbClr val="8B8A90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A90"/>
              </a:buClr>
              <a:buSzPts val="1600"/>
              <a:buNone/>
              <a:defRPr sz="1600">
                <a:solidFill>
                  <a:srgbClr val="8B8A90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A90"/>
              </a:buClr>
              <a:buSzPts val="1600"/>
              <a:buNone/>
              <a:defRPr sz="1600">
                <a:solidFill>
                  <a:srgbClr val="8B8A90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A90"/>
              </a:buClr>
              <a:buSzPts val="1600"/>
              <a:buNone/>
              <a:defRPr sz="1600">
                <a:solidFill>
                  <a:srgbClr val="8B8A90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A90"/>
              </a:buClr>
              <a:buSzPts val="1600"/>
              <a:buNone/>
              <a:defRPr sz="1600">
                <a:solidFill>
                  <a:srgbClr val="8B8A90"/>
                </a:solidFill>
              </a:defRPr>
            </a:lvl9pPr>
          </a:lstStyle>
          <a:p/>
        </p:txBody>
      </p:sp>
      <p:sp>
        <p:nvSpPr>
          <p:cNvPr id="60" name="Google Shape;6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3" name="Google Shape;73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5" name="Google Shape;75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uniquement" type="titleOnly">
  <p:cSld name="TITLE_ONLY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91" name="Google Shape;91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92" name="Google Shape;9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98" name="Google Shape;98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99" name="Google Shape;9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 b="0" i="0" sz="4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B8A9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B8A9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8A9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8A9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8A9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8A9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8A9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8A9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8A9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8A9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B8A9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3"/>
          <p:cNvSpPr txBox="1"/>
          <p:nvPr>
            <p:ph type="ctrTitle"/>
          </p:nvPr>
        </p:nvSpPr>
        <p:spPr>
          <a:xfrm>
            <a:off x="1404645" y="352291"/>
            <a:ext cx="8718465" cy="60237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Viga"/>
              <a:buNone/>
            </a:pPr>
            <a:r>
              <a:rPr lang="fr-CA">
                <a:latin typeface="Viga"/>
                <a:ea typeface="Viga"/>
                <a:cs typeface="Viga"/>
                <a:sym typeface="Viga"/>
              </a:rPr>
              <a:t>PUBLICITÉ NARRATIVE DE WRIGLEY</a:t>
            </a:r>
            <a:endParaRPr>
              <a:latin typeface="Viga"/>
              <a:ea typeface="Viga"/>
              <a:cs typeface="Viga"/>
              <a:sym typeface="Viga"/>
            </a:endParaRPr>
          </a:p>
        </p:txBody>
      </p:sp>
      <p:sp>
        <p:nvSpPr>
          <p:cNvPr id="120" name="Google Shape;120;p13"/>
          <p:cNvSpPr txBox="1"/>
          <p:nvPr>
            <p:ph idx="1" type="body"/>
          </p:nvPr>
        </p:nvSpPr>
        <p:spPr>
          <a:xfrm>
            <a:off x="148853" y="2341951"/>
            <a:ext cx="2541600" cy="4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CA" sz="1200">
                <a:solidFill>
                  <a:schemeClr val="dk1"/>
                </a:solidFill>
              </a:rPr>
              <a:t>État du personnage : fatigue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21" name="Google Shape;121;p13"/>
          <p:cNvSpPr txBox="1"/>
          <p:nvPr>
            <p:ph idx="13" type="body"/>
          </p:nvPr>
        </p:nvSpPr>
        <p:spPr>
          <a:xfrm>
            <a:off x="148856" y="1541721"/>
            <a:ext cx="3221665" cy="6934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5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fr-CA"/>
              <a:t>Bureau temporaire dans une cuisine en désordre, ordinateur et réunion en visioconférence, enfants qui courent</a:t>
            </a:r>
            <a:endParaRPr/>
          </a:p>
        </p:txBody>
      </p:sp>
      <p:sp>
        <p:nvSpPr>
          <p:cNvPr id="122" name="Google Shape;122;p13"/>
          <p:cNvSpPr txBox="1"/>
          <p:nvPr>
            <p:ph idx="2" type="body"/>
          </p:nvPr>
        </p:nvSpPr>
        <p:spPr>
          <a:xfrm>
            <a:off x="2466753" y="5033295"/>
            <a:ext cx="2541600" cy="4929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"/>
              <a:buNone/>
            </a:pPr>
            <a:r>
              <a:rPr lang="fr-CA" sz="1200">
                <a:solidFill>
                  <a:schemeClr val="dk1"/>
                </a:solidFill>
              </a:rPr>
              <a:t>État du personnage : …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23" name="Google Shape;123;p13"/>
          <p:cNvSpPr txBox="1"/>
          <p:nvPr>
            <p:ph idx="3" type="body"/>
          </p:nvPr>
        </p:nvSpPr>
        <p:spPr>
          <a:xfrm>
            <a:off x="2466759" y="4520319"/>
            <a:ext cx="2824200" cy="49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55000" lnSpcReduction="2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None/>
            </a:pPr>
            <a:r>
              <a:rPr lang="fr-CA">
                <a:solidFill>
                  <a:schemeClr val="dk1"/>
                </a:solidFill>
              </a:rPr>
              <a:t>Fenêtres de visioconférence fermées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4" name="Google Shape;124;p13"/>
          <p:cNvSpPr txBox="1"/>
          <p:nvPr>
            <p:ph idx="4" type="body"/>
          </p:nvPr>
        </p:nvSpPr>
        <p:spPr>
          <a:xfrm>
            <a:off x="3988981" y="2279849"/>
            <a:ext cx="3074786" cy="492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"/>
              <a:buNone/>
            </a:pPr>
            <a:r>
              <a:rPr lang="fr-CA" sz="1200">
                <a:solidFill>
                  <a:schemeClr val="dk1"/>
                </a:solidFill>
              </a:rPr>
              <a:t>État du personnage : empressement, urgence d’aller quelque part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25" name="Google Shape;125;p13"/>
          <p:cNvSpPr txBox="1"/>
          <p:nvPr>
            <p:ph idx="5" type="body"/>
          </p:nvPr>
        </p:nvSpPr>
        <p:spPr>
          <a:xfrm>
            <a:off x="3988979" y="1733107"/>
            <a:ext cx="3581401" cy="478465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0" spcFirstLastPara="1" rIns="0" wrap="square" tIns="45700">
            <a:normAutofit fontScale="55000" lnSpcReduction="2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None/>
            </a:pPr>
            <a:r>
              <a:rPr lang="fr-CA">
                <a:solidFill>
                  <a:schemeClr val="dk1"/>
                </a:solidFill>
              </a:rPr>
              <a:t>Objets symboliques du confinement : …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6" name="Google Shape;126;p13"/>
          <p:cNvSpPr txBox="1"/>
          <p:nvPr>
            <p:ph idx="6" type="body"/>
          </p:nvPr>
        </p:nvSpPr>
        <p:spPr>
          <a:xfrm>
            <a:off x="7243909" y="5033291"/>
            <a:ext cx="2541588" cy="492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"/>
              <a:buNone/>
            </a:pPr>
            <a:r>
              <a:rPr lang="fr-CA" sz="1200">
                <a:solidFill>
                  <a:schemeClr val="dk1"/>
                </a:solidFill>
              </a:rPr>
              <a:t>État du personnage : empressement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27" name="Google Shape;127;p13"/>
          <p:cNvSpPr txBox="1"/>
          <p:nvPr>
            <p:ph idx="7" type="body"/>
          </p:nvPr>
        </p:nvSpPr>
        <p:spPr>
          <a:xfrm>
            <a:off x="7265701" y="4520326"/>
            <a:ext cx="2069685" cy="551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62500" lnSpcReduction="2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None/>
            </a:pPr>
            <a:r>
              <a:rPr lang="fr-CA" sz="2400">
                <a:solidFill>
                  <a:schemeClr val="dk1"/>
                </a:solidFill>
              </a:rPr>
              <a:t>Édifice à bureau fermé, foule, talons hauts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8" name="Google Shape;128;p13"/>
          <p:cNvSpPr txBox="1"/>
          <p:nvPr>
            <p:ph idx="8" type="body"/>
          </p:nvPr>
        </p:nvSpPr>
        <p:spPr>
          <a:xfrm>
            <a:off x="9459930" y="2014036"/>
            <a:ext cx="2541588" cy="492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"/>
              <a:buNone/>
            </a:pPr>
            <a:r>
              <a:rPr lang="fr-CA" sz="1200">
                <a:solidFill>
                  <a:schemeClr val="dk1"/>
                </a:solidFill>
              </a:rPr>
              <a:t>État du personnage : soulagement, joie, émotion de revoir ses collègues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29" name="Google Shape;129;p13"/>
          <p:cNvSpPr txBox="1"/>
          <p:nvPr>
            <p:ph idx="9" type="body"/>
          </p:nvPr>
        </p:nvSpPr>
        <p:spPr>
          <a:xfrm>
            <a:off x="9459930" y="1703090"/>
            <a:ext cx="2541588" cy="2875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55000" lnSpcReduction="2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None/>
            </a:pPr>
            <a:r>
              <a:rPr lang="fr-CA">
                <a:solidFill>
                  <a:schemeClr val="dk1"/>
                </a:solidFill>
              </a:rPr>
              <a:t>Hall d’un édifice à bureau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0" name="Google Shape;130;p13"/>
          <p:cNvSpPr txBox="1"/>
          <p:nvPr/>
        </p:nvSpPr>
        <p:spPr>
          <a:xfrm>
            <a:off x="1148316" y="6128891"/>
            <a:ext cx="95143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CA" sz="1400" u="none" cap="none" strike="noStrike">
                <a:solidFill>
                  <a:schemeClr val="lt1"/>
                </a:solidFill>
                <a:latin typeface="Viga"/>
                <a:ea typeface="Viga"/>
                <a:cs typeface="Viga"/>
                <a:sym typeface="Viga"/>
              </a:rPr>
              <a:t>ÉVOLUTION DU PERSONNAGE DE LA </a:t>
            </a:r>
            <a:r>
              <a:rPr b="0" i="0" lang="fr-CA" sz="1400" u="sng" cap="none" strike="noStrike">
                <a:solidFill>
                  <a:schemeClr val="lt1"/>
                </a:solidFill>
                <a:latin typeface="Viga"/>
                <a:ea typeface="Viga"/>
                <a:cs typeface="Viga"/>
                <a:sym typeface="Viga"/>
              </a:rPr>
              <a:t>MÈRE EN TÉLÉTRAVAIL </a:t>
            </a:r>
            <a:r>
              <a:rPr b="0" i="0" lang="fr-CA" sz="1400" u="none" cap="none" strike="noStrike">
                <a:solidFill>
                  <a:schemeClr val="lt1"/>
                </a:solidFill>
                <a:latin typeface="Viga"/>
                <a:ea typeface="Viga"/>
                <a:cs typeface="Viga"/>
                <a:sym typeface="Viga"/>
              </a:rPr>
              <a:t>: LES INDICES LAISSÉS PAR LES LIEUX ET LES OBJETS </a:t>
            </a:r>
            <a:endParaRPr b="0" i="0" sz="1400" u="none" cap="none" strike="noStrike">
              <a:solidFill>
                <a:schemeClr val="lt1"/>
              </a:solidFill>
              <a:latin typeface="Viga"/>
              <a:ea typeface="Viga"/>
              <a:cs typeface="Viga"/>
              <a:sym typeface="Viga"/>
            </a:endParaRPr>
          </a:p>
        </p:txBody>
      </p:sp>
      <p:sp>
        <p:nvSpPr>
          <p:cNvPr id="131" name="Google Shape;131;p13"/>
          <p:cNvSpPr txBox="1"/>
          <p:nvPr/>
        </p:nvSpPr>
        <p:spPr>
          <a:xfrm>
            <a:off x="712381" y="3322930"/>
            <a:ext cx="175437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CA" sz="1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TÔT LE MATIN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2" name="Google Shape;132;p13"/>
          <p:cNvSpPr txBox="1"/>
          <p:nvPr/>
        </p:nvSpPr>
        <p:spPr>
          <a:xfrm>
            <a:off x="9785497" y="3341941"/>
            <a:ext cx="175437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À LA FIN DE LA PUB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3" name="Google Shape;133;p13"/>
          <p:cNvSpPr txBox="1"/>
          <p:nvPr/>
        </p:nvSpPr>
        <p:spPr>
          <a:xfrm>
            <a:off x="3012557" y="3249607"/>
            <a:ext cx="191031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QUELQUES SECONDES APRÈS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4" name="Google Shape;134;p13"/>
          <p:cNvSpPr txBox="1"/>
          <p:nvPr/>
        </p:nvSpPr>
        <p:spPr>
          <a:xfrm>
            <a:off x="5206408" y="3308576"/>
            <a:ext cx="191031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QUELQUES MIN APRÈS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5" name="Google Shape;135;p13"/>
          <p:cNvSpPr txBox="1"/>
          <p:nvPr/>
        </p:nvSpPr>
        <p:spPr>
          <a:xfrm>
            <a:off x="7570380" y="3249606"/>
            <a:ext cx="191031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QUELQUES MIN DE PLUS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36" name="Google Shape;13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899" y="-3"/>
            <a:ext cx="1215675" cy="5676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4"/>
          <p:cNvSpPr txBox="1"/>
          <p:nvPr>
            <p:ph type="ctrTitle"/>
          </p:nvPr>
        </p:nvSpPr>
        <p:spPr>
          <a:xfrm>
            <a:off x="1404645" y="352291"/>
            <a:ext cx="8718465" cy="60237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Viga"/>
              <a:buNone/>
            </a:pPr>
            <a:r>
              <a:rPr lang="fr-CA">
                <a:latin typeface="Viga"/>
                <a:ea typeface="Viga"/>
                <a:cs typeface="Viga"/>
                <a:sym typeface="Viga"/>
              </a:rPr>
              <a:t>PUBLICITÉ NARRATIVE DE WRIGLEY</a:t>
            </a:r>
            <a:endParaRPr>
              <a:latin typeface="Viga"/>
              <a:ea typeface="Viga"/>
              <a:cs typeface="Viga"/>
              <a:sym typeface="Viga"/>
            </a:endParaRPr>
          </a:p>
        </p:txBody>
      </p:sp>
      <p:sp>
        <p:nvSpPr>
          <p:cNvPr id="143" name="Google Shape;143;p14"/>
          <p:cNvSpPr txBox="1"/>
          <p:nvPr>
            <p:ph idx="1" type="body"/>
          </p:nvPr>
        </p:nvSpPr>
        <p:spPr>
          <a:xfrm>
            <a:off x="164703" y="2226688"/>
            <a:ext cx="2541588" cy="492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CA" sz="1200">
                <a:solidFill>
                  <a:schemeClr val="dk1"/>
                </a:solidFill>
              </a:rPr>
              <a:t>État du personnage : ennui, fatigue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44" name="Google Shape;144;p14"/>
          <p:cNvSpPr txBox="1"/>
          <p:nvPr>
            <p:ph idx="13" type="body"/>
          </p:nvPr>
        </p:nvSpPr>
        <p:spPr>
          <a:xfrm>
            <a:off x="170120" y="1701210"/>
            <a:ext cx="2636875" cy="446568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fr-CA" sz="1500"/>
              <a:t>Lieux et objets :</a:t>
            </a:r>
            <a:endParaRPr sz="1500"/>
          </a:p>
        </p:txBody>
      </p:sp>
      <p:sp>
        <p:nvSpPr>
          <p:cNvPr id="145" name="Google Shape;145;p14"/>
          <p:cNvSpPr txBox="1"/>
          <p:nvPr>
            <p:ph idx="2" type="body"/>
          </p:nvPr>
        </p:nvSpPr>
        <p:spPr>
          <a:xfrm>
            <a:off x="2488019" y="4767477"/>
            <a:ext cx="2541588" cy="492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"/>
              <a:buNone/>
            </a:pPr>
            <a:r>
              <a:rPr lang="fr-CA" sz="1200">
                <a:solidFill>
                  <a:schemeClr val="dk1"/>
                </a:solidFill>
              </a:rPr>
              <a:t>État du personnage : espoir, confiance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46" name="Google Shape;146;p14"/>
          <p:cNvSpPr txBox="1"/>
          <p:nvPr>
            <p:ph idx="3" type="body"/>
          </p:nvPr>
        </p:nvSpPr>
        <p:spPr>
          <a:xfrm>
            <a:off x="2481409" y="4423145"/>
            <a:ext cx="2824238" cy="382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55000" lnSpcReduction="2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None/>
            </a:pPr>
            <a:r>
              <a:rPr lang="fr-CA">
                <a:solidFill>
                  <a:schemeClr val="dk1"/>
                </a:solidFill>
              </a:rPr>
              <a:t>Message texte de l’amoureux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7" name="Google Shape;147;p14"/>
          <p:cNvSpPr txBox="1"/>
          <p:nvPr>
            <p:ph idx="4" type="body"/>
          </p:nvPr>
        </p:nvSpPr>
        <p:spPr>
          <a:xfrm>
            <a:off x="4073838" y="2290482"/>
            <a:ext cx="3074786" cy="492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"/>
              <a:buNone/>
            </a:pPr>
            <a:r>
              <a:rPr lang="fr-CA" sz="1200">
                <a:solidFill>
                  <a:schemeClr val="dk1"/>
                </a:solidFill>
              </a:rPr>
              <a:t>État du personnage : empressement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48" name="Google Shape;148;p14"/>
          <p:cNvSpPr txBox="1"/>
          <p:nvPr>
            <p:ph idx="5" type="body"/>
          </p:nvPr>
        </p:nvSpPr>
        <p:spPr>
          <a:xfrm>
            <a:off x="4066952" y="1807535"/>
            <a:ext cx="3581401" cy="4784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55000" lnSpcReduction="2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None/>
            </a:pPr>
            <a:r>
              <a:rPr lang="fr-CA">
                <a:solidFill>
                  <a:schemeClr val="dk1"/>
                </a:solidFill>
              </a:rPr>
              <a:t>Objet symbolique du confinement : pyjama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9" name="Google Shape;149;p14"/>
          <p:cNvSpPr txBox="1"/>
          <p:nvPr/>
        </p:nvSpPr>
        <p:spPr>
          <a:xfrm>
            <a:off x="1589568" y="6128891"/>
            <a:ext cx="914045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400">
                <a:solidFill>
                  <a:schemeClr val="lt1"/>
                </a:solidFill>
                <a:latin typeface="Viga"/>
                <a:ea typeface="Viga"/>
                <a:cs typeface="Viga"/>
                <a:sym typeface="Viga"/>
              </a:rPr>
              <a:t>ÉVOLUTION DU PERSONNAGE DE LA JEUNE FEMME HABITANT SEULE : </a:t>
            </a:r>
            <a:br>
              <a:rPr lang="fr-CA" sz="1400">
                <a:solidFill>
                  <a:schemeClr val="lt1"/>
                </a:solidFill>
                <a:latin typeface="Viga"/>
                <a:ea typeface="Viga"/>
                <a:cs typeface="Viga"/>
                <a:sym typeface="Viga"/>
              </a:rPr>
            </a:br>
            <a:r>
              <a:rPr lang="fr-CA" sz="1400">
                <a:solidFill>
                  <a:schemeClr val="lt1"/>
                </a:solidFill>
                <a:latin typeface="Viga"/>
                <a:ea typeface="Viga"/>
                <a:cs typeface="Viga"/>
                <a:sym typeface="Viga"/>
              </a:rPr>
              <a:t>LES INDICES LAISSÉS PAR LES LIEUX ET LES OBJETS </a:t>
            </a:r>
            <a:endParaRPr sz="1400">
              <a:solidFill>
                <a:schemeClr val="lt1"/>
              </a:solidFill>
              <a:latin typeface="Viga"/>
              <a:ea typeface="Viga"/>
              <a:cs typeface="Viga"/>
              <a:sym typeface="Viga"/>
            </a:endParaRPr>
          </a:p>
        </p:txBody>
      </p:sp>
      <p:sp>
        <p:nvSpPr>
          <p:cNvPr id="150" name="Google Shape;150;p14"/>
          <p:cNvSpPr txBox="1"/>
          <p:nvPr/>
        </p:nvSpPr>
        <p:spPr>
          <a:xfrm>
            <a:off x="712381" y="3322930"/>
            <a:ext cx="175437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TÔT LE MATIN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1" name="Google Shape;151;p14"/>
          <p:cNvSpPr txBox="1"/>
          <p:nvPr/>
        </p:nvSpPr>
        <p:spPr>
          <a:xfrm>
            <a:off x="3012557" y="3249607"/>
            <a:ext cx="191031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QUELQUES SECONDES APRÈS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2" name="Google Shape;152;p14"/>
          <p:cNvSpPr txBox="1"/>
          <p:nvPr/>
        </p:nvSpPr>
        <p:spPr>
          <a:xfrm>
            <a:off x="5206408" y="3308576"/>
            <a:ext cx="191031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QUELQUES MIN APRÈS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3" name="Google Shape;153;p14"/>
          <p:cNvSpPr txBox="1"/>
          <p:nvPr/>
        </p:nvSpPr>
        <p:spPr>
          <a:xfrm>
            <a:off x="7570380" y="3249606"/>
            <a:ext cx="191031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QUELQUES MIN DE PLUS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4" name="Google Shape;154;p14"/>
          <p:cNvSpPr txBox="1"/>
          <p:nvPr>
            <p:ph idx="9" type="body"/>
          </p:nvPr>
        </p:nvSpPr>
        <p:spPr>
          <a:xfrm>
            <a:off x="9459228" y="1658680"/>
            <a:ext cx="2541588" cy="510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Helvetica Neue"/>
              <a:buNone/>
            </a:pPr>
            <a:r>
              <a:rPr lang="fr-CA" sz="1500">
                <a:solidFill>
                  <a:schemeClr val="dk1"/>
                </a:solidFill>
              </a:rPr>
              <a:t>Parc lumineux et rempli de gens, gomme à mâcher</a:t>
            </a:r>
            <a:endParaRPr sz="15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None/>
            </a:pPr>
            <a:r>
              <a:t/>
            </a:r>
            <a:endParaRPr sz="1500"/>
          </a:p>
        </p:txBody>
      </p:sp>
      <p:sp>
        <p:nvSpPr>
          <p:cNvPr id="155" name="Google Shape;155;p14"/>
          <p:cNvSpPr txBox="1"/>
          <p:nvPr>
            <p:ph idx="8" type="body"/>
          </p:nvPr>
        </p:nvSpPr>
        <p:spPr>
          <a:xfrm>
            <a:off x="9482264" y="2200940"/>
            <a:ext cx="2452983" cy="3667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None/>
            </a:pPr>
            <a:r>
              <a:rPr lang="fr-CA">
                <a:solidFill>
                  <a:schemeClr val="dk1"/>
                </a:solidFill>
              </a:rPr>
              <a:t>État du personnage : désir, bonheur de retrouver son amoureux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Helvetica Neue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Helvetica Neue"/>
              <a:buNone/>
            </a:pPr>
            <a:r>
              <a:t/>
            </a:r>
            <a:endParaRPr/>
          </a:p>
        </p:txBody>
      </p:sp>
      <p:sp>
        <p:nvSpPr>
          <p:cNvPr id="156" name="Google Shape;156;p14"/>
          <p:cNvSpPr/>
          <p:nvPr/>
        </p:nvSpPr>
        <p:spPr>
          <a:xfrm>
            <a:off x="6018028" y="5946327"/>
            <a:ext cx="2916865" cy="365125"/>
          </a:xfrm>
          <a:prstGeom prst="rect">
            <a:avLst/>
          </a:prstGeom>
          <a:noFill/>
          <a:ln cap="flat" cmpd="sng" w="12700">
            <a:solidFill>
              <a:srgbClr val="B19B4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7" name="Google Shape;157;p14"/>
          <p:cNvSpPr txBox="1"/>
          <p:nvPr/>
        </p:nvSpPr>
        <p:spPr>
          <a:xfrm>
            <a:off x="9774864" y="3249605"/>
            <a:ext cx="191031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À LA FIN DE LA PUB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8" name="Google Shape;158;p14"/>
          <p:cNvSpPr/>
          <p:nvPr/>
        </p:nvSpPr>
        <p:spPr>
          <a:xfrm>
            <a:off x="7719237" y="3795823"/>
            <a:ext cx="1215656" cy="76554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59" name="Google Shape;1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899" y="-3"/>
            <a:ext cx="1215675" cy="5676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5"/>
          <p:cNvSpPr txBox="1"/>
          <p:nvPr>
            <p:ph type="ctrTitle"/>
          </p:nvPr>
        </p:nvSpPr>
        <p:spPr>
          <a:xfrm>
            <a:off x="1404645" y="352291"/>
            <a:ext cx="8718465" cy="60237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Viga"/>
              <a:buNone/>
            </a:pPr>
            <a:r>
              <a:rPr lang="fr-CA">
                <a:latin typeface="Viga"/>
                <a:ea typeface="Viga"/>
                <a:cs typeface="Viga"/>
                <a:sym typeface="Viga"/>
              </a:rPr>
              <a:t>PUBLICITÉ NARRATIVE DE WRIGLEY</a:t>
            </a:r>
            <a:endParaRPr>
              <a:latin typeface="Viga"/>
              <a:ea typeface="Viga"/>
              <a:cs typeface="Viga"/>
              <a:sym typeface="Viga"/>
            </a:endParaRPr>
          </a:p>
        </p:txBody>
      </p:sp>
      <p:sp>
        <p:nvSpPr>
          <p:cNvPr id="166" name="Google Shape;166;p15"/>
          <p:cNvSpPr txBox="1"/>
          <p:nvPr>
            <p:ph idx="1" type="body"/>
          </p:nvPr>
        </p:nvSpPr>
        <p:spPr>
          <a:xfrm>
            <a:off x="202025" y="2317224"/>
            <a:ext cx="2541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CA" sz="1200">
                <a:solidFill>
                  <a:schemeClr val="dk1"/>
                </a:solidFill>
              </a:rPr>
              <a:t>État du personnage : ennui, fatigue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67" name="Google Shape;167;p15"/>
          <p:cNvSpPr txBox="1"/>
          <p:nvPr>
            <p:ph idx="13" type="body"/>
          </p:nvPr>
        </p:nvSpPr>
        <p:spPr>
          <a:xfrm>
            <a:off x="202018" y="1648046"/>
            <a:ext cx="2775097" cy="61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5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fr-CA"/>
              <a:t>Appartement sombre, réserve importante de papier hygiénique</a:t>
            </a:r>
            <a:endParaRPr/>
          </a:p>
        </p:txBody>
      </p:sp>
      <p:sp>
        <p:nvSpPr>
          <p:cNvPr id="168" name="Google Shape;168;p15"/>
          <p:cNvSpPr txBox="1"/>
          <p:nvPr>
            <p:ph idx="2" type="body"/>
          </p:nvPr>
        </p:nvSpPr>
        <p:spPr>
          <a:xfrm>
            <a:off x="2466752" y="4926965"/>
            <a:ext cx="3179135" cy="492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"/>
              <a:buNone/>
            </a:pPr>
            <a:r>
              <a:rPr lang="fr-CA" sz="1200">
                <a:solidFill>
                  <a:schemeClr val="dk1"/>
                </a:solidFill>
              </a:rPr>
              <a:t>État du personnage : méfiance, perplexité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69" name="Google Shape;169;p15"/>
          <p:cNvSpPr txBox="1"/>
          <p:nvPr>
            <p:ph idx="3" type="body"/>
          </p:nvPr>
        </p:nvSpPr>
        <p:spPr>
          <a:xfrm>
            <a:off x="2481408" y="4423145"/>
            <a:ext cx="3680157" cy="5528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55000" lnSpcReduction="2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None/>
            </a:pPr>
            <a:r>
              <a:rPr lang="fr-CA">
                <a:solidFill>
                  <a:schemeClr val="dk1"/>
                </a:solidFill>
              </a:rPr>
              <a:t>Bruit dans le couloir, personnes qui s’empressent de sortir, chaine sur la porte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70" name="Google Shape;170;p15"/>
          <p:cNvSpPr txBox="1"/>
          <p:nvPr>
            <p:ph idx="4" type="body"/>
          </p:nvPr>
        </p:nvSpPr>
        <p:spPr>
          <a:xfrm>
            <a:off x="4073838" y="2279849"/>
            <a:ext cx="3074786" cy="492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"/>
              <a:buNone/>
            </a:pPr>
            <a:r>
              <a:rPr lang="fr-CA" sz="1200">
                <a:solidFill>
                  <a:schemeClr val="dk1"/>
                </a:solidFill>
              </a:rPr>
              <a:t>État du personnage : hésitation, regard vers le voisin pour comprendre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71" name="Google Shape;171;p15"/>
          <p:cNvSpPr txBox="1"/>
          <p:nvPr>
            <p:ph idx="5" type="body"/>
          </p:nvPr>
        </p:nvSpPr>
        <p:spPr>
          <a:xfrm>
            <a:off x="4066952" y="1637415"/>
            <a:ext cx="3581401" cy="648586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Helvetica Neue"/>
              <a:buNone/>
            </a:pPr>
            <a:r>
              <a:rPr lang="fr-CA" sz="1500">
                <a:solidFill>
                  <a:schemeClr val="dk1"/>
                </a:solidFill>
              </a:rPr>
              <a:t>Objets symboliques du confinement : …</a:t>
            </a:r>
            <a:endParaRPr sz="1500">
              <a:solidFill>
                <a:schemeClr val="dk1"/>
              </a:solidFill>
            </a:endParaRPr>
          </a:p>
        </p:txBody>
      </p:sp>
      <p:sp>
        <p:nvSpPr>
          <p:cNvPr id="172" name="Google Shape;172;p15"/>
          <p:cNvSpPr txBox="1"/>
          <p:nvPr>
            <p:ph idx="6" type="body"/>
          </p:nvPr>
        </p:nvSpPr>
        <p:spPr>
          <a:xfrm>
            <a:off x="7254744" y="5097086"/>
            <a:ext cx="2541588" cy="492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 fontScale="92500" lnSpcReduction="1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None/>
            </a:pPr>
            <a:r>
              <a:rPr lang="fr-CA" sz="1200">
                <a:solidFill>
                  <a:schemeClr val="dk1"/>
                </a:solidFill>
              </a:rPr>
              <a:t>État du personnage : ambivalence, espoir, plaisir de voir autant de gens dans la rue</a:t>
            </a:r>
            <a:endParaRPr sz="12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Helvetica Neue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73" name="Google Shape;173;p15"/>
          <p:cNvSpPr txBox="1"/>
          <p:nvPr>
            <p:ph idx="7" type="body"/>
          </p:nvPr>
        </p:nvSpPr>
        <p:spPr>
          <a:xfrm>
            <a:off x="7265701" y="4423144"/>
            <a:ext cx="2356764" cy="6485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62500" lnSpcReduction="2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None/>
            </a:pPr>
            <a:r>
              <a:rPr lang="fr-CA" sz="2400">
                <a:solidFill>
                  <a:schemeClr val="dk1"/>
                </a:solidFill>
              </a:rPr>
              <a:t>Rue envahie par la foule, toujours avec son papier hygiénique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74" name="Google Shape;174;p15"/>
          <p:cNvSpPr txBox="1"/>
          <p:nvPr/>
        </p:nvSpPr>
        <p:spPr>
          <a:xfrm>
            <a:off x="2838893" y="6112163"/>
            <a:ext cx="738962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400">
                <a:solidFill>
                  <a:schemeClr val="lt1"/>
                </a:solidFill>
                <a:latin typeface="Viga"/>
                <a:ea typeface="Viga"/>
                <a:cs typeface="Viga"/>
                <a:sym typeface="Viga"/>
              </a:rPr>
              <a:t>ÉVOLUTION DU PERSONNAGE DE  </a:t>
            </a:r>
            <a:r>
              <a:rPr lang="fr-CA" sz="1400" u="sng">
                <a:solidFill>
                  <a:schemeClr val="lt1"/>
                </a:solidFill>
                <a:latin typeface="Viga"/>
                <a:ea typeface="Viga"/>
                <a:cs typeface="Viga"/>
                <a:sym typeface="Viga"/>
              </a:rPr>
              <a:t>L’HOMME CÉLIBATAIRE AU PAPIER HYGIÉNIQUE </a:t>
            </a:r>
            <a:r>
              <a:rPr lang="fr-CA" sz="1400">
                <a:solidFill>
                  <a:schemeClr val="lt1"/>
                </a:solidFill>
                <a:latin typeface="Viga"/>
                <a:ea typeface="Viga"/>
                <a:cs typeface="Viga"/>
                <a:sym typeface="Viga"/>
              </a:rPr>
              <a:t>: </a:t>
            </a:r>
            <a:br>
              <a:rPr lang="fr-CA" sz="1400">
                <a:solidFill>
                  <a:schemeClr val="lt1"/>
                </a:solidFill>
                <a:latin typeface="Viga"/>
                <a:ea typeface="Viga"/>
                <a:cs typeface="Viga"/>
                <a:sym typeface="Viga"/>
              </a:rPr>
            </a:br>
            <a:r>
              <a:rPr lang="fr-CA" sz="1400">
                <a:solidFill>
                  <a:schemeClr val="lt1"/>
                </a:solidFill>
                <a:latin typeface="Viga"/>
                <a:ea typeface="Viga"/>
                <a:cs typeface="Viga"/>
                <a:sym typeface="Viga"/>
              </a:rPr>
              <a:t>LES INDICES LAISSÉS PAR LES LIEUX ET LES OBJETS </a:t>
            </a:r>
            <a:endParaRPr sz="1400" u="sng">
              <a:solidFill>
                <a:schemeClr val="lt1"/>
              </a:solidFill>
              <a:latin typeface="Viga"/>
              <a:ea typeface="Viga"/>
              <a:cs typeface="Viga"/>
              <a:sym typeface="Viga"/>
            </a:endParaRPr>
          </a:p>
        </p:txBody>
      </p:sp>
      <p:sp>
        <p:nvSpPr>
          <p:cNvPr id="175" name="Google Shape;175;p15"/>
          <p:cNvSpPr txBox="1"/>
          <p:nvPr/>
        </p:nvSpPr>
        <p:spPr>
          <a:xfrm>
            <a:off x="712381" y="3322930"/>
            <a:ext cx="175437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TÔT LE MATIN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76" name="Google Shape;176;p15"/>
          <p:cNvSpPr txBox="1"/>
          <p:nvPr/>
        </p:nvSpPr>
        <p:spPr>
          <a:xfrm>
            <a:off x="3012557" y="3249607"/>
            <a:ext cx="191031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QUELQUES SECONDES APRÈS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77" name="Google Shape;177;p15"/>
          <p:cNvSpPr txBox="1"/>
          <p:nvPr/>
        </p:nvSpPr>
        <p:spPr>
          <a:xfrm>
            <a:off x="5206408" y="3308576"/>
            <a:ext cx="191031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QUELQUES MIN APRÈS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78" name="Google Shape;178;p15"/>
          <p:cNvSpPr txBox="1"/>
          <p:nvPr/>
        </p:nvSpPr>
        <p:spPr>
          <a:xfrm>
            <a:off x="7570380" y="3249606"/>
            <a:ext cx="191031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QUELQUES MIN DE PLUS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79" name="Google Shape;179;p15"/>
          <p:cNvSpPr txBox="1"/>
          <p:nvPr>
            <p:ph idx="9" type="body"/>
          </p:nvPr>
        </p:nvSpPr>
        <p:spPr>
          <a:xfrm>
            <a:off x="9459930" y="1690577"/>
            <a:ext cx="2586758" cy="3000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55000" lnSpcReduction="2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None/>
            </a:pPr>
            <a:r>
              <a:rPr lang="fr-CA">
                <a:solidFill>
                  <a:schemeClr val="dk1"/>
                </a:solidFill>
              </a:rPr>
              <a:t>sans papier hygiénique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80" name="Google Shape;180;p15"/>
          <p:cNvSpPr txBox="1"/>
          <p:nvPr>
            <p:ph idx="8" type="body"/>
          </p:nvPr>
        </p:nvSpPr>
        <p:spPr>
          <a:xfrm>
            <a:off x="9459930" y="2014037"/>
            <a:ext cx="2541588" cy="4154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None/>
            </a:pPr>
            <a:r>
              <a:rPr lang="fr-CA" sz="1200">
                <a:solidFill>
                  <a:schemeClr val="dk1"/>
                </a:solidFill>
              </a:rPr>
              <a:t>État du personnage : heureux de retrouver ses amis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81" name="Google Shape;181;p15"/>
          <p:cNvSpPr txBox="1"/>
          <p:nvPr/>
        </p:nvSpPr>
        <p:spPr>
          <a:xfrm>
            <a:off x="9764232" y="3249605"/>
            <a:ext cx="191031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À LA FIN DE LA PUB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82" name="Google Shape;18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899" y="-3"/>
            <a:ext cx="1215675" cy="5676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6"/>
          <p:cNvSpPr txBox="1"/>
          <p:nvPr>
            <p:ph type="ctrTitle"/>
          </p:nvPr>
        </p:nvSpPr>
        <p:spPr>
          <a:xfrm>
            <a:off x="1404645" y="352291"/>
            <a:ext cx="8718465" cy="60237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Viga"/>
              <a:buNone/>
            </a:pPr>
            <a:r>
              <a:rPr lang="fr-CA">
                <a:latin typeface="Viga"/>
                <a:ea typeface="Viga"/>
                <a:cs typeface="Viga"/>
                <a:sym typeface="Viga"/>
              </a:rPr>
              <a:t>PUBLICITÉ NARRATIVE DE WRIGLEY</a:t>
            </a:r>
            <a:endParaRPr>
              <a:latin typeface="Viga"/>
              <a:ea typeface="Viga"/>
              <a:cs typeface="Viga"/>
              <a:sym typeface="Viga"/>
            </a:endParaRPr>
          </a:p>
        </p:txBody>
      </p:sp>
      <p:sp>
        <p:nvSpPr>
          <p:cNvPr id="189" name="Google Shape;189;p16"/>
          <p:cNvSpPr txBox="1"/>
          <p:nvPr>
            <p:ph idx="1" type="body"/>
          </p:nvPr>
        </p:nvSpPr>
        <p:spPr>
          <a:xfrm>
            <a:off x="196601" y="2258586"/>
            <a:ext cx="2541588" cy="492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CA" sz="1200">
                <a:solidFill>
                  <a:schemeClr val="dk1"/>
                </a:solidFill>
              </a:rPr>
              <a:t>État du personnage : perplexité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90" name="Google Shape;190;p16"/>
          <p:cNvSpPr txBox="1"/>
          <p:nvPr>
            <p:ph idx="13" type="body"/>
          </p:nvPr>
        </p:nvSpPr>
        <p:spPr>
          <a:xfrm>
            <a:off x="196593" y="1978158"/>
            <a:ext cx="2264700" cy="3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55000"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fr-CA"/>
              <a:t>Porte d’un appartement</a:t>
            </a:r>
            <a:endParaRPr/>
          </a:p>
        </p:txBody>
      </p:sp>
      <p:sp>
        <p:nvSpPr>
          <p:cNvPr id="191" name="Google Shape;191;p16"/>
          <p:cNvSpPr txBox="1"/>
          <p:nvPr>
            <p:ph idx="2" type="body"/>
          </p:nvPr>
        </p:nvSpPr>
        <p:spPr>
          <a:xfrm>
            <a:off x="2466753" y="4958862"/>
            <a:ext cx="3179135" cy="492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"/>
              <a:buNone/>
            </a:pPr>
            <a:r>
              <a:rPr lang="fr-CA" sz="1200">
                <a:solidFill>
                  <a:schemeClr val="dk1"/>
                </a:solidFill>
              </a:rPr>
              <a:t>État du personnage : curiosité, désir de sortir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92" name="Google Shape;192;p16"/>
          <p:cNvSpPr txBox="1"/>
          <p:nvPr>
            <p:ph idx="3" type="body"/>
          </p:nvPr>
        </p:nvSpPr>
        <p:spPr>
          <a:xfrm>
            <a:off x="2481409" y="4455042"/>
            <a:ext cx="3409029" cy="4997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55000" lnSpcReduction="2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None/>
            </a:pPr>
            <a:r>
              <a:rPr lang="fr-CA">
                <a:solidFill>
                  <a:schemeClr val="dk1"/>
                </a:solidFill>
              </a:rPr>
              <a:t>Bruit et foule dans le couloir, chemise ouverte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93" name="Google Shape;193;p16"/>
          <p:cNvSpPr txBox="1"/>
          <p:nvPr>
            <p:ph idx="4" type="body"/>
          </p:nvPr>
        </p:nvSpPr>
        <p:spPr>
          <a:xfrm>
            <a:off x="4172637" y="2165813"/>
            <a:ext cx="3503400" cy="58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"/>
              <a:buNone/>
            </a:pPr>
            <a:r>
              <a:rPr lang="fr-CA" sz="1200">
                <a:solidFill>
                  <a:schemeClr val="dk1"/>
                </a:solidFill>
              </a:rPr>
              <a:t>État du personnage : empressement de s’habiller et de sortir, désireux d’inciter son voisin à faire comme lui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94" name="Google Shape;194;p16"/>
          <p:cNvSpPr txBox="1"/>
          <p:nvPr>
            <p:ph idx="5" type="body"/>
          </p:nvPr>
        </p:nvSpPr>
        <p:spPr>
          <a:xfrm>
            <a:off x="4172627" y="1609978"/>
            <a:ext cx="3581400" cy="64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475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None/>
            </a:pPr>
            <a:r>
              <a:rPr lang="fr-CA">
                <a:solidFill>
                  <a:schemeClr val="dk1"/>
                </a:solidFill>
              </a:rPr>
              <a:t>Objet symbolique du confinement : habillement négligé, (absence de) cravate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95" name="Google Shape;195;p16"/>
          <p:cNvSpPr txBox="1"/>
          <p:nvPr>
            <p:ph idx="6" type="body"/>
          </p:nvPr>
        </p:nvSpPr>
        <p:spPr>
          <a:xfrm>
            <a:off x="7254744" y="5097086"/>
            <a:ext cx="2541588" cy="492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"/>
              <a:buNone/>
            </a:pPr>
            <a:r>
              <a:rPr lang="fr-CA" sz="1200">
                <a:solidFill>
                  <a:schemeClr val="dk1"/>
                </a:solidFill>
              </a:rPr>
              <a:t>État du personnage : empressement, bonheur d’être entouré</a:t>
            </a:r>
            <a:endParaRPr sz="12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Helvetica Neue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96" name="Google Shape;196;p16"/>
          <p:cNvSpPr txBox="1"/>
          <p:nvPr>
            <p:ph idx="7" type="body"/>
          </p:nvPr>
        </p:nvSpPr>
        <p:spPr>
          <a:xfrm>
            <a:off x="7255065" y="4561366"/>
            <a:ext cx="2356764" cy="489098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Helvetica Neue"/>
              <a:buNone/>
            </a:pPr>
            <a:r>
              <a:rPr lang="fr-CA" sz="1500">
                <a:solidFill>
                  <a:schemeClr val="dk1"/>
                </a:solidFill>
              </a:rPr>
              <a:t>Lieux et objets : …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</p:txBody>
      </p:sp>
      <p:sp>
        <p:nvSpPr>
          <p:cNvPr id="197" name="Google Shape;197;p16"/>
          <p:cNvSpPr txBox="1"/>
          <p:nvPr/>
        </p:nvSpPr>
        <p:spPr>
          <a:xfrm>
            <a:off x="2964709" y="6112163"/>
            <a:ext cx="712381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400">
                <a:solidFill>
                  <a:schemeClr val="lt1"/>
                </a:solidFill>
                <a:latin typeface="Viga"/>
                <a:ea typeface="Viga"/>
                <a:cs typeface="Viga"/>
                <a:sym typeface="Viga"/>
              </a:rPr>
              <a:t>ÉVOLUTION DU PERSONNAGE DE L’HOMME CÉLIBATAIRE À LA CHEMISE GRISE : </a:t>
            </a:r>
            <a:br>
              <a:rPr lang="fr-CA" sz="1400">
                <a:solidFill>
                  <a:schemeClr val="lt1"/>
                </a:solidFill>
                <a:latin typeface="Viga"/>
                <a:ea typeface="Viga"/>
                <a:cs typeface="Viga"/>
                <a:sym typeface="Viga"/>
              </a:rPr>
            </a:br>
            <a:r>
              <a:rPr lang="fr-CA" sz="1400">
                <a:solidFill>
                  <a:schemeClr val="lt1"/>
                </a:solidFill>
                <a:latin typeface="Viga"/>
                <a:ea typeface="Viga"/>
                <a:cs typeface="Viga"/>
                <a:sym typeface="Viga"/>
              </a:rPr>
              <a:t>LES INDICES LAISSÉS PAR LES LIEUX ET LES OBJETS </a:t>
            </a:r>
            <a:endParaRPr sz="1400">
              <a:solidFill>
                <a:schemeClr val="lt1"/>
              </a:solidFill>
              <a:latin typeface="Viga"/>
              <a:ea typeface="Viga"/>
              <a:cs typeface="Viga"/>
              <a:sym typeface="Viga"/>
            </a:endParaRPr>
          </a:p>
        </p:txBody>
      </p:sp>
      <p:sp>
        <p:nvSpPr>
          <p:cNvPr id="198" name="Google Shape;198;p16"/>
          <p:cNvSpPr txBox="1"/>
          <p:nvPr/>
        </p:nvSpPr>
        <p:spPr>
          <a:xfrm>
            <a:off x="712381" y="3322930"/>
            <a:ext cx="175437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TÔT LE MATIN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99" name="Google Shape;199;p16"/>
          <p:cNvSpPr txBox="1"/>
          <p:nvPr/>
        </p:nvSpPr>
        <p:spPr>
          <a:xfrm>
            <a:off x="3012557" y="3249607"/>
            <a:ext cx="191031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QUELQUES SECONDES APRÈS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0" name="Google Shape;200;p16"/>
          <p:cNvSpPr txBox="1"/>
          <p:nvPr/>
        </p:nvSpPr>
        <p:spPr>
          <a:xfrm>
            <a:off x="5206408" y="3308576"/>
            <a:ext cx="191031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QUELQUES MIN APRÈS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1" name="Google Shape;201;p16"/>
          <p:cNvSpPr txBox="1"/>
          <p:nvPr/>
        </p:nvSpPr>
        <p:spPr>
          <a:xfrm>
            <a:off x="7570380" y="3249606"/>
            <a:ext cx="191031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QUELQUES MIN DE PLUS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2" name="Google Shape;202;p16"/>
          <p:cNvSpPr txBox="1"/>
          <p:nvPr>
            <p:ph idx="9" type="body"/>
          </p:nvPr>
        </p:nvSpPr>
        <p:spPr>
          <a:xfrm>
            <a:off x="9459930" y="1690577"/>
            <a:ext cx="2586758" cy="3000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55000" lnSpcReduction="2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Helvetica Neue"/>
              <a:buNone/>
            </a:pPr>
            <a:r>
              <a:rPr lang="fr-CA">
                <a:solidFill>
                  <a:schemeClr val="dk1"/>
                </a:solidFill>
              </a:rPr>
              <a:t>Hall d’un édifice à bureau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03" name="Google Shape;203;p16"/>
          <p:cNvSpPr txBox="1"/>
          <p:nvPr>
            <p:ph idx="8" type="body"/>
          </p:nvPr>
        </p:nvSpPr>
        <p:spPr>
          <a:xfrm>
            <a:off x="9459930" y="2014037"/>
            <a:ext cx="2541588" cy="41546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"/>
              <a:buNone/>
            </a:pPr>
            <a:r>
              <a:rPr lang="fr-CA" sz="1200">
                <a:solidFill>
                  <a:schemeClr val="dk1"/>
                </a:solidFill>
              </a:rPr>
              <a:t>État du personnage 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204" name="Google Shape;204;p16"/>
          <p:cNvSpPr txBox="1"/>
          <p:nvPr/>
        </p:nvSpPr>
        <p:spPr>
          <a:xfrm>
            <a:off x="9764232" y="3249605"/>
            <a:ext cx="191031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À LA FIN DE LA PUB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5" name="Google Shape;205;p16"/>
          <p:cNvSpPr/>
          <p:nvPr/>
        </p:nvSpPr>
        <p:spPr>
          <a:xfrm>
            <a:off x="5964875" y="6017725"/>
            <a:ext cx="3693000" cy="276900"/>
          </a:xfrm>
          <a:prstGeom prst="rect">
            <a:avLst/>
          </a:prstGeom>
          <a:noFill/>
          <a:ln cap="flat" cmpd="sng" w="12700">
            <a:solidFill>
              <a:srgbClr val="B19B4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206" name="Google Shape;20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899" y="-3"/>
            <a:ext cx="1215675" cy="5676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nception personnalisée">
  <a:themeElements>
    <a:clrScheme name="Custom 17">
      <a:dk1>
        <a:srgbClr val="262140"/>
      </a:dk1>
      <a:lt1>
        <a:srgbClr val="FFFFFF"/>
      </a:lt1>
      <a:dk2>
        <a:srgbClr val="3A3363"/>
      </a:dk2>
      <a:lt2>
        <a:srgbClr val="FFFFFF"/>
      </a:lt2>
      <a:accent1>
        <a:srgbClr val="F3D569"/>
      </a:accent1>
      <a:accent2>
        <a:srgbClr val="7DC6F3"/>
      </a:accent2>
      <a:accent3>
        <a:srgbClr val="F3D569"/>
      </a:accent3>
      <a:accent4>
        <a:srgbClr val="2F4B83"/>
      </a:accent4>
      <a:accent5>
        <a:srgbClr val="473D6C"/>
      </a:accent5>
      <a:accent6>
        <a:srgbClr val="3F3F75"/>
      </a:accent6>
      <a:hlink>
        <a:srgbClr val="ECBE18"/>
      </a:hlink>
      <a:folHlink>
        <a:srgbClr val="ECBE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